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9"/>
  </p:notesMasterIdLst>
  <p:sldIdLst>
    <p:sldId id="272" r:id="rId2"/>
    <p:sldId id="256" r:id="rId3"/>
    <p:sldId id="260" r:id="rId4"/>
    <p:sldId id="257" r:id="rId5"/>
    <p:sldId id="258" r:id="rId6"/>
    <p:sldId id="259" r:id="rId7"/>
    <p:sldId id="261" r:id="rId8"/>
    <p:sldId id="262" r:id="rId9"/>
    <p:sldId id="263" r:id="rId10"/>
    <p:sldId id="264" r:id="rId11"/>
    <p:sldId id="265" r:id="rId12"/>
    <p:sldId id="266" r:id="rId13"/>
    <p:sldId id="267" r:id="rId14"/>
    <p:sldId id="268" r:id="rId15"/>
    <p:sldId id="269" r:id="rId16"/>
    <p:sldId id="270"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D2784"/>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965" autoAdjust="0"/>
    <p:restoredTop sz="94660"/>
  </p:normalViewPr>
  <p:slideViewPr>
    <p:cSldViewPr>
      <p:cViewPr varScale="1">
        <p:scale>
          <a:sx n="68" d="100"/>
          <a:sy n="68" d="100"/>
        </p:scale>
        <p:origin x="-141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5E7042-C901-46FB-A0F9-EBB99E718330}" type="datetimeFigureOut">
              <a:rPr lang="en-US" smtClean="0"/>
              <a:pPr/>
              <a:t>7/4/2018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09AEA2-C7F8-4970-8C55-52BB20C5C3A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709AD63-0EC2-4F95-998F-69A2B473AFB5}" type="datetimeFigureOut">
              <a:rPr lang="en-US" smtClean="0"/>
              <a:pPr/>
              <a:t>7/4/2018</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EF7D573B-670E-4CE5-A541-FF533425F57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709AD63-0EC2-4F95-998F-69A2B473AFB5}" type="datetimeFigureOut">
              <a:rPr lang="en-US" smtClean="0"/>
              <a:pPr/>
              <a:t>7/4/2018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7D573B-670E-4CE5-A541-FF533425F573}" type="slidenum">
              <a:rPr lang="en-US" smtClean="0"/>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709AD63-0EC2-4F95-998F-69A2B473AFB5}" type="datetimeFigureOut">
              <a:rPr lang="en-US" smtClean="0"/>
              <a:pPr/>
              <a:t>7/4/2018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7D573B-670E-4CE5-A541-FF533425F573}" type="slidenum">
              <a:rPr lang="en-US" smtClean="0"/>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709AD63-0EC2-4F95-998F-69A2B473AFB5}" type="datetimeFigureOut">
              <a:rPr lang="en-US" smtClean="0"/>
              <a:pPr/>
              <a:t>7/4/2018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7D573B-670E-4CE5-A541-FF533425F573}" type="slidenum">
              <a:rPr lang="en-US" smtClean="0"/>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709AD63-0EC2-4F95-998F-69A2B473AFB5}" type="datetimeFigureOut">
              <a:rPr lang="en-US" smtClean="0"/>
              <a:pPr/>
              <a:t>7/4/2018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7D573B-670E-4CE5-A541-FF533425F57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709AD63-0EC2-4F95-998F-69A2B473AFB5}" type="datetimeFigureOut">
              <a:rPr lang="en-US" smtClean="0"/>
              <a:pPr/>
              <a:t>7/4/2018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7D573B-670E-4CE5-A541-FF533425F573}" type="slidenum">
              <a:rPr lang="en-US" smtClean="0"/>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709AD63-0EC2-4F95-998F-69A2B473AFB5}" type="datetimeFigureOut">
              <a:rPr lang="en-US" smtClean="0"/>
              <a:pPr/>
              <a:t>7/4/2018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7D573B-670E-4CE5-A541-FF533425F573}" type="slidenum">
              <a:rPr lang="en-US" smtClean="0"/>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709AD63-0EC2-4F95-998F-69A2B473AFB5}" type="datetimeFigureOut">
              <a:rPr lang="en-US" smtClean="0"/>
              <a:pPr/>
              <a:t>7/4/2018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7D573B-670E-4CE5-A541-FF533425F573}" type="slidenum">
              <a:rPr lang="en-US" smtClean="0"/>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09AD63-0EC2-4F95-998F-69A2B473AFB5}" type="datetimeFigureOut">
              <a:rPr lang="en-US" smtClean="0"/>
              <a:pPr/>
              <a:t>7/4/2018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7D573B-670E-4CE5-A541-FF533425F573}" type="slidenum">
              <a:rPr lang="en-US" smtClean="0"/>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709AD63-0EC2-4F95-998F-69A2B473AFB5}" type="datetimeFigureOut">
              <a:rPr lang="en-US" smtClean="0"/>
              <a:pPr/>
              <a:t>7/4/2018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7D573B-670E-4CE5-A541-FF533425F573}" type="slidenum">
              <a:rPr lang="en-US" smtClean="0"/>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709AD63-0EC2-4F95-998F-69A2B473AFB5}" type="datetimeFigureOut">
              <a:rPr lang="en-US" smtClean="0"/>
              <a:pPr/>
              <a:t>7/4/2018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EF7D573B-670E-4CE5-A541-FF533425F573}"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709AD63-0EC2-4F95-998F-69A2B473AFB5}" type="datetimeFigureOut">
              <a:rPr lang="en-US" smtClean="0"/>
              <a:pPr/>
              <a:t>7/4/2018</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F7D573B-670E-4CE5-A541-FF533425F573}"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P.Julia</a:t>
            </a:r>
            <a:r>
              <a:rPr lang="en-US" dirty="0" smtClean="0"/>
              <a:t> Mary </a:t>
            </a:r>
            <a:endParaRPr lang="en-IN" dirty="0"/>
          </a:p>
        </p:txBody>
      </p:sp>
      <p:sp>
        <p:nvSpPr>
          <p:cNvPr id="3" name="Subtitle 2"/>
          <p:cNvSpPr>
            <a:spLocks noGrp="1"/>
          </p:cNvSpPr>
          <p:nvPr>
            <p:ph type="subTitle" idx="1"/>
          </p:nvPr>
        </p:nvSpPr>
        <p:spPr/>
        <p:txBody>
          <a:bodyPr/>
          <a:lstStyle/>
          <a:p>
            <a:r>
              <a:rPr lang="en-US" dirty="0" smtClean="0"/>
              <a:t>Assistant Professor</a:t>
            </a:r>
          </a:p>
          <a:p>
            <a:r>
              <a:rPr lang="en-US" dirty="0" smtClean="0"/>
              <a:t>Department of Mathematics -Shift II</a:t>
            </a:r>
            <a:endParaRPr lang="en-IN"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039112"/>
          </a:xfrm>
        </p:spPr>
        <p:txBody>
          <a:bodyPr>
            <a:normAutofit fontScale="90000"/>
          </a:bodyPr>
          <a:lstStyle/>
          <a:p>
            <a:r>
              <a:rPr lang="en-US" b="1" u="sng" dirty="0" smtClean="0"/>
              <a:t>RANDOM  VARIABLES  AND  DISTRIBUTION  FUNCTIONS</a:t>
            </a:r>
            <a:r>
              <a:rPr lang="en-US" dirty="0" smtClean="0"/>
              <a:t/>
            </a:r>
            <a:br>
              <a:rPr lang="en-US" dirty="0" smtClean="0"/>
            </a:br>
            <a:endParaRPr lang="en-US" dirty="0"/>
          </a:p>
        </p:txBody>
      </p:sp>
      <p:sp>
        <p:nvSpPr>
          <p:cNvPr id="3" name="Content Placeholder 2"/>
          <p:cNvSpPr>
            <a:spLocks noGrp="1"/>
          </p:cNvSpPr>
          <p:nvPr>
            <p:ph idx="1"/>
          </p:nvPr>
        </p:nvSpPr>
        <p:spPr>
          <a:xfrm>
            <a:off x="457200" y="2133600"/>
            <a:ext cx="8229600" cy="4191000"/>
          </a:xfrm>
        </p:spPr>
        <p:txBody>
          <a:bodyPr>
            <a:noAutofit/>
          </a:bodyPr>
          <a:lstStyle/>
          <a:p>
            <a:r>
              <a:rPr lang="en-US" sz="3200" dirty="0" smtClean="0">
                <a:ln>
                  <a:solidFill>
                    <a:srgbClr val="9D2784"/>
                  </a:solidFill>
                </a:ln>
                <a:solidFill>
                  <a:srgbClr val="9D2784"/>
                </a:solidFill>
              </a:rPr>
              <a:t>All  </a:t>
            </a:r>
            <a:r>
              <a:rPr lang="en-US" sz="3200" b="1" dirty="0" smtClean="0">
                <a:ln>
                  <a:solidFill>
                    <a:srgbClr val="9D2784"/>
                  </a:solidFill>
                </a:ln>
                <a:solidFill>
                  <a:srgbClr val="9D2784"/>
                </a:solidFill>
              </a:rPr>
              <a:t>random  variables</a:t>
            </a:r>
            <a:r>
              <a:rPr lang="en-US" sz="3200" dirty="0" smtClean="0">
                <a:ln>
                  <a:solidFill>
                    <a:srgbClr val="9D2784"/>
                  </a:solidFill>
                </a:ln>
                <a:solidFill>
                  <a:srgbClr val="9D2784"/>
                </a:solidFill>
              </a:rPr>
              <a:t>  (discrete and continuous) have  a  cumulative  </a:t>
            </a:r>
            <a:r>
              <a:rPr lang="en-US" sz="3200" b="1" dirty="0" smtClean="0">
                <a:ln>
                  <a:solidFill>
                    <a:srgbClr val="9D2784"/>
                  </a:solidFill>
                </a:ln>
                <a:solidFill>
                  <a:srgbClr val="9D2784"/>
                </a:solidFill>
              </a:rPr>
              <a:t>distribution  function</a:t>
            </a:r>
            <a:r>
              <a:rPr lang="en-US" sz="3200" dirty="0" smtClean="0">
                <a:ln>
                  <a:solidFill>
                    <a:srgbClr val="9D2784"/>
                  </a:solidFill>
                </a:ln>
                <a:solidFill>
                  <a:srgbClr val="9D2784"/>
                </a:solidFill>
              </a:rPr>
              <a:t>.  It  is a  </a:t>
            </a:r>
            <a:r>
              <a:rPr lang="en-US" sz="3200" b="1" dirty="0" smtClean="0">
                <a:ln>
                  <a:solidFill>
                    <a:srgbClr val="9D2784"/>
                  </a:solidFill>
                </a:ln>
                <a:solidFill>
                  <a:srgbClr val="9D2784"/>
                </a:solidFill>
              </a:rPr>
              <a:t>function  </a:t>
            </a:r>
            <a:r>
              <a:rPr lang="en-US" sz="3200" dirty="0" smtClean="0">
                <a:ln>
                  <a:solidFill>
                    <a:srgbClr val="9D2784"/>
                  </a:solidFill>
                </a:ln>
                <a:solidFill>
                  <a:srgbClr val="9D2784"/>
                </a:solidFill>
              </a:rPr>
              <a:t>giving  the  probability  that  the  </a:t>
            </a:r>
            <a:r>
              <a:rPr lang="en-US" sz="3200" b="1" dirty="0" smtClean="0">
                <a:ln>
                  <a:solidFill>
                    <a:srgbClr val="9D2784"/>
                  </a:solidFill>
                </a:ln>
                <a:solidFill>
                  <a:srgbClr val="9D2784"/>
                </a:solidFill>
              </a:rPr>
              <a:t>random  variable</a:t>
            </a:r>
            <a:r>
              <a:rPr lang="en-US" sz="3200" dirty="0" smtClean="0">
                <a:ln>
                  <a:solidFill>
                    <a:srgbClr val="9D2784"/>
                  </a:solidFill>
                </a:ln>
                <a:solidFill>
                  <a:srgbClr val="9D2784"/>
                </a:solidFill>
              </a:rPr>
              <a:t>  X  is  less  than  or  equal  to  x, for  every  value  x. For a  discrete  </a:t>
            </a:r>
            <a:r>
              <a:rPr lang="en-US" sz="3200" b="1" dirty="0" smtClean="0">
                <a:ln>
                  <a:solidFill>
                    <a:srgbClr val="9D2784"/>
                  </a:solidFill>
                </a:ln>
                <a:solidFill>
                  <a:srgbClr val="9D2784"/>
                </a:solidFill>
              </a:rPr>
              <a:t>random  variable</a:t>
            </a:r>
            <a:r>
              <a:rPr lang="en-US" sz="3200" dirty="0" smtClean="0">
                <a:ln>
                  <a:solidFill>
                    <a:srgbClr val="9D2784"/>
                  </a:solidFill>
                </a:ln>
                <a:solidFill>
                  <a:srgbClr val="9D2784"/>
                </a:solidFill>
              </a:rPr>
              <a:t>, the  cumulative  </a:t>
            </a:r>
            <a:r>
              <a:rPr lang="en-US" sz="3200" b="1" dirty="0" smtClean="0">
                <a:ln>
                  <a:solidFill>
                    <a:srgbClr val="9D2784"/>
                  </a:solidFill>
                </a:ln>
                <a:solidFill>
                  <a:srgbClr val="9D2784"/>
                </a:solidFill>
              </a:rPr>
              <a:t>distribution function</a:t>
            </a:r>
            <a:r>
              <a:rPr lang="en-US" sz="3200" dirty="0" smtClean="0">
                <a:ln>
                  <a:solidFill>
                    <a:srgbClr val="9D2784"/>
                  </a:solidFill>
                </a:ln>
                <a:solidFill>
                  <a:srgbClr val="9D2784"/>
                </a:solidFill>
              </a:rPr>
              <a:t> is  found by summing  up  the  probabilities</a:t>
            </a:r>
            <a:r>
              <a:rPr lang="en-US" sz="3200" dirty="0" smtClean="0"/>
              <a:t>.</a:t>
            </a:r>
            <a:endParaRPr lang="en-US" sz="3200" dirty="0"/>
          </a:p>
        </p:txBody>
      </p:sp>
      <p:sp>
        <p:nvSpPr>
          <p:cNvPr id="4" name="Rectangle 3"/>
          <p:cNvSpPr/>
          <p:nvPr/>
        </p:nvSpPr>
        <p:spPr>
          <a:xfrm>
            <a:off x="0" y="0"/>
            <a:ext cx="152400" cy="68580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991600" y="0"/>
            <a:ext cx="152400" cy="68580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0"/>
            <a:ext cx="9144000" cy="1524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6705600"/>
            <a:ext cx="9144000" cy="1524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acd8ce77a686cfe5cbefe03771998ca0.jpg"/>
          <p:cNvPicPr>
            <a:picLocks noChangeAspect="1"/>
          </p:cNvPicPr>
          <p:nvPr/>
        </p:nvPicPr>
        <p:blipFill>
          <a:blip r:embed="rId2" cstate="print"/>
          <a:stretch>
            <a:fillRect/>
          </a:stretch>
        </p:blipFill>
        <p:spPr>
          <a:xfrm>
            <a:off x="7010400" y="685800"/>
            <a:ext cx="1877851" cy="1526111"/>
          </a:xfrm>
          <a:prstGeom prst="rect">
            <a:avLst/>
          </a:prstGeom>
        </p:spPr>
      </p:pic>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edg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52400" cy="68580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991600" y="0"/>
            <a:ext cx="152400" cy="68580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0"/>
            <a:ext cx="9144000" cy="1524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6705600"/>
            <a:ext cx="9144000" cy="1524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download (1).png"/>
          <p:cNvPicPr>
            <a:picLocks noChangeAspect="1"/>
          </p:cNvPicPr>
          <p:nvPr/>
        </p:nvPicPr>
        <p:blipFill>
          <a:blip r:embed="rId2"/>
          <a:stretch>
            <a:fillRect/>
          </a:stretch>
        </p:blipFill>
        <p:spPr>
          <a:xfrm>
            <a:off x="304800" y="914400"/>
            <a:ext cx="8534400" cy="5715000"/>
          </a:xfrm>
          <a:prstGeom prst="rect">
            <a:avLst/>
          </a:prstGeom>
        </p:spPr>
      </p:pic>
    </p:spTree>
  </p:cSld>
  <p:clrMapOvr>
    <a:masterClrMapping/>
  </p:clrMapOvr>
  <p:transition>
    <p:wipe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57200"/>
            <a:ext cx="7772400" cy="1447800"/>
          </a:xfrm>
        </p:spPr>
        <p:txBody>
          <a:bodyPr>
            <a:normAutofit fontScale="90000"/>
          </a:bodyPr>
          <a:lstStyle/>
          <a:p>
            <a:r>
              <a:rPr lang="en-US" b="1" u="sng" dirty="0" smtClean="0"/>
              <a:t>CORRELATION</a:t>
            </a:r>
            <a:r>
              <a:rPr lang="en-US" dirty="0" smtClean="0"/>
              <a:t/>
            </a:r>
            <a:br>
              <a:rPr lang="en-US" dirty="0" smtClean="0"/>
            </a:br>
            <a:endParaRPr lang="en-US" dirty="0"/>
          </a:p>
        </p:txBody>
      </p:sp>
      <p:sp>
        <p:nvSpPr>
          <p:cNvPr id="4" name="Rectangle 3"/>
          <p:cNvSpPr/>
          <p:nvPr/>
        </p:nvSpPr>
        <p:spPr>
          <a:xfrm>
            <a:off x="0" y="0"/>
            <a:ext cx="152400" cy="68580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991600" y="0"/>
            <a:ext cx="152400" cy="68580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0"/>
            <a:ext cx="9144000" cy="1524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6705600"/>
            <a:ext cx="9144000" cy="1524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81000" y="1143000"/>
            <a:ext cx="7315200" cy="5632311"/>
          </a:xfrm>
          <a:prstGeom prst="rect">
            <a:avLst/>
          </a:prstGeom>
        </p:spPr>
        <p:txBody>
          <a:bodyPr wrap="square">
            <a:spAutoFit/>
          </a:bodyPr>
          <a:lstStyle/>
          <a:p>
            <a:pPr fontAlgn="base"/>
            <a:r>
              <a:rPr lang="en-US" sz="2800" b="1" u="sng" dirty="0"/>
              <a:t>What is Correlation?</a:t>
            </a:r>
          </a:p>
          <a:p>
            <a:pPr fontAlgn="base"/>
            <a:r>
              <a:rPr lang="en-US" sz="2000" dirty="0"/>
              <a:t>Correlation is used to test relationships between quantitative variables or categorical </a:t>
            </a:r>
            <a:r>
              <a:rPr lang="en-US" sz="2000" dirty="0" smtClean="0"/>
              <a:t>variables </a:t>
            </a:r>
            <a:r>
              <a:rPr lang="en-US" sz="2000" dirty="0"/>
              <a:t>In other words, it’s a measure of how things are related. The study of how variables are correlated is called </a:t>
            </a:r>
            <a:r>
              <a:rPr lang="en-US" sz="2000" b="1" dirty="0"/>
              <a:t>correlation analysis.</a:t>
            </a:r>
            <a:endParaRPr lang="en-US" sz="2000" dirty="0"/>
          </a:p>
          <a:p>
            <a:pPr fontAlgn="base"/>
            <a:r>
              <a:rPr lang="en-US" sz="2800" b="1" u="sng" dirty="0"/>
              <a:t>Some examples of data that have a high correlation:</a:t>
            </a:r>
          </a:p>
          <a:p>
            <a:pPr fontAlgn="base"/>
            <a:r>
              <a:rPr lang="en-US" sz="2000" dirty="0"/>
              <a:t>Your caloric intake and your weight.</a:t>
            </a:r>
          </a:p>
          <a:p>
            <a:pPr fontAlgn="base"/>
            <a:r>
              <a:rPr lang="en-US" sz="2000" dirty="0"/>
              <a:t>Your eye color and your relatives’ eye colors.</a:t>
            </a:r>
          </a:p>
          <a:p>
            <a:pPr fontAlgn="base"/>
            <a:r>
              <a:rPr lang="en-US" sz="2000" dirty="0"/>
              <a:t>The amount of time your study and your GPA.</a:t>
            </a:r>
          </a:p>
          <a:p>
            <a:pPr fontAlgn="base"/>
            <a:r>
              <a:rPr lang="en-US" sz="2800" b="1" u="sng" dirty="0"/>
              <a:t>Some examples of data that have a low correlation</a:t>
            </a:r>
            <a:r>
              <a:rPr lang="en-US" sz="2800" b="1" dirty="0"/>
              <a:t> </a:t>
            </a:r>
            <a:r>
              <a:rPr lang="en-US" sz="2800" dirty="0"/>
              <a:t>(or none at all</a:t>
            </a:r>
            <a:r>
              <a:rPr lang="en-US" sz="2800" dirty="0" smtClean="0"/>
              <a:t>):</a:t>
            </a:r>
          </a:p>
          <a:p>
            <a:pPr fontAlgn="base"/>
            <a:r>
              <a:rPr lang="en-US" dirty="0" smtClean="0"/>
              <a:t> </a:t>
            </a:r>
            <a:r>
              <a:rPr lang="en-US" sz="2000" dirty="0"/>
              <a:t>the type of cereal you eat.</a:t>
            </a:r>
          </a:p>
          <a:p>
            <a:pPr fontAlgn="base"/>
            <a:r>
              <a:rPr lang="en-US" sz="2000" dirty="0"/>
              <a:t>A dog’s name and the type of dog biscuit they prefer.</a:t>
            </a:r>
          </a:p>
          <a:p>
            <a:pPr fontAlgn="base"/>
            <a:r>
              <a:rPr lang="en-US" sz="2000" dirty="0"/>
              <a:t>The cost of a car wash and how long it takes to buy a soda inside the station</a:t>
            </a:r>
            <a:r>
              <a:rPr lang="en-US" dirty="0"/>
              <a:t>.</a:t>
            </a:r>
          </a:p>
        </p:txBody>
      </p:sp>
      <p:pic>
        <p:nvPicPr>
          <p:cNvPr id="10" name="Picture 9" descr="download.jpg"/>
          <p:cNvPicPr>
            <a:picLocks noChangeAspect="1"/>
          </p:cNvPicPr>
          <p:nvPr/>
        </p:nvPicPr>
        <p:blipFill>
          <a:blip r:embed="rId2"/>
          <a:stretch>
            <a:fillRect/>
          </a:stretch>
        </p:blipFill>
        <p:spPr>
          <a:xfrm>
            <a:off x="7010400" y="3276600"/>
            <a:ext cx="1762125" cy="1762125"/>
          </a:xfrm>
          <a:prstGeom prst="rect">
            <a:avLst/>
          </a:prstGeom>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checkerboard(across)">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checkerboard(across)">
                                      <p:cBhvr>
                                        <p:cTn id="12" dur="500"/>
                                        <p:tgtEl>
                                          <p:spTgt spid="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9">
                                            <p:txEl>
                                              <p:pRg st="6" end="6"/>
                                            </p:txEl>
                                          </p:spTgt>
                                        </p:tgtEl>
                                        <p:attrNameLst>
                                          <p:attrName>style.visibility</p:attrName>
                                        </p:attrNameLst>
                                      </p:cBhvr>
                                      <p:to>
                                        <p:strVal val="visible"/>
                                      </p:to>
                                    </p:set>
                                    <p:animEffect transition="in" filter="checkerboard(across)">
                                      <p:cBhvr>
                                        <p:cTn id="17" dur="500"/>
                                        <p:tgtEl>
                                          <p:spTgt spid="9">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5" presetClass="entr" presetSubtype="0" fill="hold" nodeType="clickEffect">
                                  <p:stCondLst>
                                    <p:cond delay="0"/>
                                  </p:stCondLst>
                                  <p:childTnLst>
                                    <p:set>
                                      <p:cBhvr>
                                        <p:cTn id="21" dur="1" fill="hold">
                                          <p:stCondLst>
                                            <p:cond delay="0"/>
                                          </p:stCondLst>
                                        </p:cTn>
                                        <p:tgtEl>
                                          <p:spTgt spid="9">
                                            <p:txEl>
                                              <p:pRg st="1" end="1"/>
                                            </p:txEl>
                                          </p:spTgt>
                                        </p:tgtEl>
                                        <p:attrNameLst>
                                          <p:attrName>style.visibility</p:attrName>
                                        </p:attrNameLst>
                                      </p:cBhvr>
                                      <p:to>
                                        <p:strVal val="visible"/>
                                      </p:to>
                                    </p:set>
                                    <p:anim calcmode="lin" valueType="num">
                                      <p:cBhvr>
                                        <p:cTn id="22" dur="1000" fill="hold"/>
                                        <p:tgtEl>
                                          <p:spTgt spid="9">
                                            <p:txEl>
                                              <p:pRg st="1" end="1"/>
                                            </p:txEl>
                                          </p:spTgt>
                                        </p:tgtEl>
                                        <p:attrNameLst>
                                          <p:attrName>ppt_w</p:attrName>
                                        </p:attrNameLst>
                                      </p:cBhvr>
                                      <p:tavLst>
                                        <p:tav tm="0">
                                          <p:val>
                                            <p:strVal val="#ppt_w*0.70"/>
                                          </p:val>
                                        </p:tav>
                                        <p:tav tm="100000">
                                          <p:val>
                                            <p:strVal val="#ppt_w"/>
                                          </p:val>
                                        </p:tav>
                                      </p:tavLst>
                                    </p:anim>
                                    <p:anim calcmode="lin" valueType="num">
                                      <p:cBhvr>
                                        <p:cTn id="23" dur="1000" fill="hold"/>
                                        <p:tgtEl>
                                          <p:spTgt spid="9">
                                            <p:txEl>
                                              <p:pRg st="1" end="1"/>
                                            </p:txEl>
                                          </p:spTgt>
                                        </p:tgtEl>
                                        <p:attrNameLst>
                                          <p:attrName>ppt_h</p:attrName>
                                        </p:attrNameLst>
                                      </p:cBhvr>
                                      <p:tavLst>
                                        <p:tav tm="0">
                                          <p:val>
                                            <p:strVal val="#ppt_h"/>
                                          </p:val>
                                        </p:tav>
                                        <p:tav tm="100000">
                                          <p:val>
                                            <p:strVal val="#ppt_h"/>
                                          </p:val>
                                        </p:tav>
                                      </p:tavLst>
                                    </p:anim>
                                    <p:animEffect transition="in" filter="fade">
                                      <p:cBhvr>
                                        <p:cTn id="24" dur="1000"/>
                                        <p:tgtEl>
                                          <p:spTgt spid="9">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5" presetClass="entr" presetSubtype="0" fill="hold" nodeType="clickEffect">
                                  <p:stCondLst>
                                    <p:cond delay="0"/>
                                  </p:stCondLst>
                                  <p:childTnLst>
                                    <p:set>
                                      <p:cBhvr>
                                        <p:cTn id="28" dur="1" fill="hold">
                                          <p:stCondLst>
                                            <p:cond delay="0"/>
                                          </p:stCondLst>
                                        </p:cTn>
                                        <p:tgtEl>
                                          <p:spTgt spid="9">
                                            <p:txEl>
                                              <p:pRg st="3" end="3"/>
                                            </p:txEl>
                                          </p:spTgt>
                                        </p:tgtEl>
                                        <p:attrNameLst>
                                          <p:attrName>style.visibility</p:attrName>
                                        </p:attrNameLst>
                                      </p:cBhvr>
                                      <p:to>
                                        <p:strVal val="visible"/>
                                      </p:to>
                                    </p:set>
                                    <p:anim calcmode="lin" valueType="num">
                                      <p:cBhvr>
                                        <p:cTn id="29" dur="1000" fill="hold"/>
                                        <p:tgtEl>
                                          <p:spTgt spid="9">
                                            <p:txEl>
                                              <p:pRg st="3" end="3"/>
                                            </p:txEl>
                                          </p:spTgt>
                                        </p:tgtEl>
                                        <p:attrNameLst>
                                          <p:attrName>ppt_w</p:attrName>
                                        </p:attrNameLst>
                                      </p:cBhvr>
                                      <p:tavLst>
                                        <p:tav tm="0">
                                          <p:val>
                                            <p:strVal val="#ppt_w*0.70"/>
                                          </p:val>
                                        </p:tav>
                                        <p:tav tm="100000">
                                          <p:val>
                                            <p:strVal val="#ppt_w"/>
                                          </p:val>
                                        </p:tav>
                                      </p:tavLst>
                                    </p:anim>
                                    <p:anim calcmode="lin" valueType="num">
                                      <p:cBhvr>
                                        <p:cTn id="30" dur="1000" fill="hold"/>
                                        <p:tgtEl>
                                          <p:spTgt spid="9">
                                            <p:txEl>
                                              <p:pRg st="3" end="3"/>
                                            </p:txEl>
                                          </p:spTgt>
                                        </p:tgtEl>
                                        <p:attrNameLst>
                                          <p:attrName>ppt_h</p:attrName>
                                        </p:attrNameLst>
                                      </p:cBhvr>
                                      <p:tavLst>
                                        <p:tav tm="0">
                                          <p:val>
                                            <p:strVal val="#ppt_h"/>
                                          </p:val>
                                        </p:tav>
                                        <p:tav tm="100000">
                                          <p:val>
                                            <p:strVal val="#ppt_h"/>
                                          </p:val>
                                        </p:tav>
                                      </p:tavLst>
                                    </p:anim>
                                    <p:animEffect transition="in" filter="fade">
                                      <p:cBhvr>
                                        <p:cTn id="31" dur="1000"/>
                                        <p:tgtEl>
                                          <p:spTgt spid="9">
                                            <p:txEl>
                                              <p:pRg st="3" end="3"/>
                                            </p:txEl>
                                          </p:spTgt>
                                        </p:tgtEl>
                                      </p:cBhvr>
                                    </p:animEffect>
                                  </p:childTnLst>
                                </p:cTn>
                              </p:par>
                              <p:par>
                                <p:cTn id="32" presetID="55" presetClass="entr" presetSubtype="0" fill="hold" nodeType="withEffect">
                                  <p:stCondLst>
                                    <p:cond delay="0"/>
                                  </p:stCondLst>
                                  <p:childTnLst>
                                    <p:set>
                                      <p:cBhvr>
                                        <p:cTn id="33" dur="1" fill="hold">
                                          <p:stCondLst>
                                            <p:cond delay="0"/>
                                          </p:stCondLst>
                                        </p:cTn>
                                        <p:tgtEl>
                                          <p:spTgt spid="9">
                                            <p:txEl>
                                              <p:pRg st="4" end="4"/>
                                            </p:txEl>
                                          </p:spTgt>
                                        </p:tgtEl>
                                        <p:attrNameLst>
                                          <p:attrName>style.visibility</p:attrName>
                                        </p:attrNameLst>
                                      </p:cBhvr>
                                      <p:to>
                                        <p:strVal val="visible"/>
                                      </p:to>
                                    </p:set>
                                    <p:anim calcmode="lin" valueType="num">
                                      <p:cBhvr>
                                        <p:cTn id="34" dur="1000" fill="hold"/>
                                        <p:tgtEl>
                                          <p:spTgt spid="9">
                                            <p:txEl>
                                              <p:pRg st="4" end="4"/>
                                            </p:txEl>
                                          </p:spTgt>
                                        </p:tgtEl>
                                        <p:attrNameLst>
                                          <p:attrName>ppt_w</p:attrName>
                                        </p:attrNameLst>
                                      </p:cBhvr>
                                      <p:tavLst>
                                        <p:tav tm="0">
                                          <p:val>
                                            <p:strVal val="#ppt_w*0.70"/>
                                          </p:val>
                                        </p:tav>
                                        <p:tav tm="100000">
                                          <p:val>
                                            <p:strVal val="#ppt_w"/>
                                          </p:val>
                                        </p:tav>
                                      </p:tavLst>
                                    </p:anim>
                                    <p:anim calcmode="lin" valueType="num">
                                      <p:cBhvr>
                                        <p:cTn id="35" dur="1000" fill="hold"/>
                                        <p:tgtEl>
                                          <p:spTgt spid="9">
                                            <p:txEl>
                                              <p:pRg st="4" end="4"/>
                                            </p:txEl>
                                          </p:spTgt>
                                        </p:tgtEl>
                                        <p:attrNameLst>
                                          <p:attrName>ppt_h</p:attrName>
                                        </p:attrNameLst>
                                      </p:cBhvr>
                                      <p:tavLst>
                                        <p:tav tm="0">
                                          <p:val>
                                            <p:strVal val="#ppt_h"/>
                                          </p:val>
                                        </p:tav>
                                        <p:tav tm="100000">
                                          <p:val>
                                            <p:strVal val="#ppt_h"/>
                                          </p:val>
                                        </p:tav>
                                      </p:tavLst>
                                    </p:anim>
                                    <p:animEffect transition="in" filter="fade">
                                      <p:cBhvr>
                                        <p:cTn id="36" dur="1000"/>
                                        <p:tgtEl>
                                          <p:spTgt spid="9">
                                            <p:txEl>
                                              <p:pRg st="4" end="4"/>
                                            </p:txEl>
                                          </p:spTgt>
                                        </p:tgtEl>
                                      </p:cBhvr>
                                    </p:animEffect>
                                  </p:childTnLst>
                                </p:cTn>
                              </p:par>
                              <p:par>
                                <p:cTn id="37" presetID="55" presetClass="entr" presetSubtype="0" fill="hold" nodeType="withEffect">
                                  <p:stCondLst>
                                    <p:cond delay="0"/>
                                  </p:stCondLst>
                                  <p:childTnLst>
                                    <p:set>
                                      <p:cBhvr>
                                        <p:cTn id="38" dur="1" fill="hold">
                                          <p:stCondLst>
                                            <p:cond delay="0"/>
                                          </p:stCondLst>
                                        </p:cTn>
                                        <p:tgtEl>
                                          <p:spTgt spid="9">
                                            <p:txEl>
                                              <p:pRg st="5" end="5"/>
                                            </p:txEl>
                                          </p:spTgt>
                                        </p:tgtEl>
                                        <p:attrNameLst>
                                          <p:attrName>style.visibility</p:attrName>
                                        </p:attrNameLst>
                                      </p:cBhvr>
                                      <p:to>
                                        <p:strVal val="visible"/>
                                      </p:to>
                                    </p:set>
                                    <p:anim calcmode="lin" valueType="num">
                                      <p:cBhvr>
                                        <p:cTn id="39" dur="1000" fill="hold"/>
                                        <p:tgtEl>
                                          <p:spTgt spid="9">
                                            <p:txEl>
                                              <p:pRg st="5" end="5"/>
                                            </p:txEl>
                                          </p:spTgt>
                                        </p:tgtEl>
                                        <p:attrNameLst>
                                          <p:attrName>ppt_w</p:attrName>
                                        </p:attrNameLst>
                                      </p:cBhvr>
                                      <p:tavLst>
                                        <p:tav tm="0">
                                          <p:val>
                                            <p:strVal val="#ppt_w*0.70"/>
                                          </p:val>
                                        </p:tav>
                                        <p:tav tm="100000">
                                          <p:val>
                                            <p:strVal val="#ppt_w"/>
                                          </p:val>
                                        </p:tav>
                                      </p:tavLst>
                                    </p:anim>
                                    <p:anim calcmode="lin" valueType="num">
                                      <p:cBhvr>
                                        <p:cTn id="40" dur="1000" fill="hold"/>
                                        <p:tgtEl>
                                          <p:spTgt spid="9">
                                            <p:txEl>
                                              <p:pRg st="5" end="5"/>
                                            </p:txEl>
                                          </p:spTgt>
                                        </p:tgtEl>
                                        <p:attrNameLst>
                                          <p:attrName>ppt_h</p:attrName>
                                        </p:attrNameLst>
                                      </p:cBhvr>
                                      <p:tavLst>
                                        <p:tav tm="0">
                                          <p:val>
                                            <p:strVal val="#ppt_h"/>
                                          </p:val>
                                        </p:tav>
                                        <p:tav tm="100000">
                                          <p:val>
                                            <p:strVal val="#ppt_h"/>
                                          </p:val>
                                        </p:tav>
                                      </p:tavLst>
                                    </p:anim>
                                    <p:animEffect transition="in" filter="fade">
                                      <p:cBhvr>
                                        <p:cTn id="41" dur="1000"/>
                                        <p:tgtEl>
                                          <p:spTgt spid="9">
                                            <p:txEl>
                                              <p:pRg st="5" end="5"/>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55" presetClass="entr" presetSubtype="0" fill="hold" nodeType="clickEffect">
                                  <p:stCondLst>
                                    <p:cond delay="0"/>
                                  </p:stCondLst>
                                  <p:childTnLst>
                                    <p:set>
                                      <p:cBhvr>
                                        <p:cTn id="45" dur="1" fill="hold">
                                          <p:stCondLst>
                                            <p:cond delay="0"/>
                                          </p:stCondLst>
                                        </p:cTn>
                                        <p:tgtEl>
                                          <p:spTgt spid="9">
                                            <p:txEl>
                                              <p:pRg st="7" end="7"/>
                                            </p:txEl>
                                          </p:spTgt>
                                        </p:tgtEl>
                                        <p:attrNameLst>
                                          <p:attrName>style.visibility</p:attrName>
                                        </p:attrNameLst>
                                      </p:cBhvr>
                                      <p:to>
                                        <p:strVal val="visible"/>
                                      </p:to>
                                    </p:set>
                                    <p:anim calcmode="lin" valueType="num">
                                      <p:cBhvr>
                                        <p:cTn id="46" dur="1000" fill="hold"/>
                                        <p:tgtEl>
                                          <p:spTgt spid="9">
                                            <p:txEl>
                                              <p:pRg st="7" end="7"/>
                                            </p:txEl>
                                          </p:spTgt>
                                        </p:tgtEl>
                                        <p:attrNameLst>
                                          <p:attrName>ppt_w</p:attrName>
                                        </p:attrNameLst>
                                      </p:cBhvr>
                                      <p:tavLst>
                                        <p:tav tm="0">
                                          <p:val>
                                            <p:strVal val="#ppt_w*0.70"/>
                                          </p:val>
                                        </p:tav>
                                        <p:tav tm="100000">
                                          <p:val>
                                            <p:strVal val="#ppt_w"/>
                                          </p:val>
                                        </p:tav>
                                      </p:tavLst>
                                    </p:anim>
                                    <p:anim calcmode="lin" valueType="num">
                                      <p:cBhvr>
                                        <p:cTn id="47" dur="1000" fill="hold"/>
                                        <p:tgtEl>
                                          <p:spTgt spid="9">
                                            <p:txEl>
                                              <p:pRg st="7" end="7"/>
                                            </p:txEl>
                                          </p:spTgt>
                                        </p:tgtEl>
                                        <p:attrNameLst>
                                          <p:attrName>ppt_h</p:attrName>
                                        </p:attrNameLst>
                                      </p:cBhvr>
                                      <p:tavLst>
                                        <p:tav tm="0">
                                          <p:val>
                                            <p:strVal val="#ppt_h"/>
                                          </p:val>
                                        </p:tav>
                                        <p:tav tm="100000">
                                          <p:val>
                                            <p:strVal val="#ppt_h"/>
                                          </p:val>
                                        </p:tav>
                                      </p:tavLst>
                                    </p:anim>
                                    <p:animEffect transition="in" filter="fade">
                                      <p:cBhvr>
                                        <p:cTn id="48" dur="1000"/>
                                        <p:tgtEl>
                                          <p:spTgt spid="9">
                                            <p:txEl>
                                              <p:pRg st="7" end="7"/>
                                            </p:txEl>
                                          </p:spTgt>
                                        </p:tgtEl>
                                      </p:cBhvr>
                                    </p:animEffect>
                                  </p:childTnLst>
                                </p:cTn>
                              </p:par>
                              <p:par>
                                <p:cTn id="49" presetID="55" presetClass="entr" presetSubtype="0" fill="hold" nodeType="withEffect">
                                  <p:stCondLst>
                                    <p:cond delay="0"/>
                                  </p:stCondLst>
                                  <p:childTnLst>
                                    <p:set>
                                      <p:cBhvr>
                                        <p:cTn id="50" dur="1" fill="hold">
                                          <p:stCondLst>
                                            <p:cond delay="0"/>
                                          </p:stCondLst>
                                        </p:cTn>
                                        <p:tgtEl>
                                          <p:spTgt spid="9">
                                            <p:txEl>
                                              <p:pRg st="8" end="8"/>
                                            </p:txEl>
                                          </p:spTgt>
                                        </p:tgtEl>
                                        <p:attrNameLst>
                                          <p:attrName>style.visibility</p:attrName>
                                        </p:attrNameLst>
                                      </p:cBhvr>
                                      <p:to>
                                        <p:strVal val="visible"/>
                                      </p:to>
                                    </p:set>
                                    <p:anim calcmode="lin" valueType="num">
                                      <p:cBhvr>
                                        <p:cTn id="51" dur="1000" fill="hold"/>
                                        <p:tgtEl>
                                          <p:spTgt spid="9">
                                            <p:txEl>
                                              <p:pRg st="8" end="8"/>
                                            </p:txEl>
                                          </p:spTgt>
                                        </p:tgtEl>
                                        <p:attrNameLst>
                                          <p:attrName>ppt_w</p:attrName>
                                        </p:attrNameLst>
                                      </p:cBhvr>
                                      <p:tavLst>
                                        <p:tav tm="0">
                                          <p:val>
                                            <p:strVal val="#ppt_w*0.70"/>
                                          </p:val>
                                        </p:tav>
                                        <p:tav tm="100000">
                                          <p:val>
                                            <p:strVal val="#ppt_w"/>
                                          </p:val>
                                        </p:tav>
                                      </p:tavLst>
                                    </p:anim>
                                    <p:anim calcmode="lin" valueType="num">
                                      <p:cBhvr>
                                        <p:cTn id="52" dur="1000" fill="hold"/>
                                        <p:tgtEl>
                                          <p:spTgt spid="9">
                                            <p:txEl>
                                              <p:pRg st="8" end="8"/>
                                            </p:txEl>
                                          </p:spTgt>
                                        </p:tgtEl>
                                        <p:attrNameLst>
                                          <p:attrName>ppt_h</p:attrName>
                                        </p:attrNameLst>
                                      </p:cBhvr>
                                      <p:tavLst>
                                        <p:tav tm="0">
                                          <p:val>
                                            <p:strVal val="#ppt_h"/>
                                          </p:val>
                                        </p:tav>
                                        <p:tav tm="100000">
                                          <p:val>
                                            <p:strVal val="#ppt_h"/>
                                          </p:val>
                                        </p:tav>
                                      </p:tavLst>
                                    </p:anim>
                                    <p:animEffect transition="in" filter="fade">
                                      <p:cBhvr>
                                        <p:cTn id="53" dur="1000"/>
                                        <p:tgtEl>
                                          <p:spTgt spid="9">
                                            <p:txEl>
                                              <p:pRg st="8" end="8"/>
                                            </p:txEl>
                                          </p:spTgt>
                                        </p:tgtEl>
                                      </p:cBhvr>
                                    </p:animEffect>
                                  </p:childTnLst>
                                </p:cTn>
                              </p:par>
                              <p:par>
                                <p:cTn id="54" presetID="55" presetClass="entr" presetSubtype="0" fill="hold" nodeType="withEffect">
                                  <p:stCondLst>
                                    <p:cond delay="0"/>
                                  </p:stCondLst>
                                  <p:childTnLst>
                                    <p:set>
                                      <p:cBhvr>
                                        <p:cTn id="55" dur="1" fill="hold">
                                          <p:stCondLst>
                                            <p:cond delay="0"/>
                                          </p:stCondLst>
                                        </p:cTn>
                                        <p:tgtEl>
                                          <p:spTgt spid="9">
                                            <p:txEl>
                                              <p:pRg st="9" end="9"/>
                                            </p:txEl>
                                          </p:spTgt>
                                        </p:tgtEl>
                                        <p:attrNameLst>
                                          <p:attrName>style.visibility</p:attrName>
                                        </p:attrNameLst>
                                      </p:cBhvr>
                                      <p:to>
                                        <p:strVal val="visible"/>
                                      </p:to>
                                    </p:set>
                                    <p:anim calcmode="lin" valueType="num">
                                      <p:cBhvr>
                                        <p:cTn id="56" dur="1000" fill="hold"/>
                                        <p:tgtEl>
                                          <p:spTgt spid="9">
                                            <p:txEl>
                                              <p:pRg st="9" end="9"/>
                                            </p:txEl>
                                          </p:spTgt>
                                        </p:tgtEl>
                                        <p:attrNameLst>
                                          <p:attrName>ppt_w</p:attrName>
                                        </p:attrNameLst>
                                      </p:cBhvr>
                                      <p:tavLst>
                                        <p:tav tm="0">
                                          <p:val>
                                            <p:strVal val="#ppt_w*0.70"/>
                                          </p:val>
                                        </p:tav>
                                        <p:tav tm="100000">
                                          <p:val>
                                            <p:strVal val="#ppt_w"/>
                                          </p:val>
                                        </p:tav>
                                      </p:tavLst>
                                    </p:anim>
                                    <p:anim calcmode="lin" valueType="num">
                                      <p:cBhvr>
                                        <p:cTn id="57" dur="1000" fill="hold"/>
                                        <p:tgtEl>
                                          <p:spTgt spid="9">
                                            <p:txEl>
                                              <p:pRg st="9" end="9"/>
                                            </p:txEl>
                                          </p:spTgt>
                                        </p:tgtEl>
                                        <p:attrNameLst>
                                          <p:attrName>ppt_h</p:attrName>
                                        </p:attrNameLst>
                                      </p:cBhvr>
                                      <p:tavLst>
                                        <p:tav tm="0">
                                          <p:val>
                                            <p:strVal val="#ppt_h"/>
                                          </p:val>
                                        </p:tav>
                                        <p:tav tm="100000">
                                          <p:val>
                                            <p:strVal val="#ppt_h"/>
                                          </p:val>
                                        </p:tav>
                                      </p:tavLst>
                                    </p:anim>
                                    <p:animEffect transition="in" filter="fade">
                                      <p:cBhvr>
                                        <p:cTn id="58" dur="1000"/>
                                        <p:tgtEl>
                                          <p:spTgt spid="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52400" cy="68580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991600" y="0"/>
            <a:ext cx="152400" cy="68580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0"/>
            <a:ext cx="9144000" cy="1524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6705600"/>
            <a:ext cx="9144000" cy="1524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download (2).png"/>
          <p:cNvPicPr>
            <a:picLocks noChangeAspect="1"/>
          </p:cNvPicPr>
          <p:nvPr/>
        </p:nvPicPr>
        <p:blipFill>
          <a:blip r:embed="rId2"/>
          <a:stretch>
            <a:fillRect/>
          </a:stretch>
        </p:blipFill>
        <p:spPr>
          <a:xfrm>
            <a:off x="309562" y="1600200"/>
            <a:ext cx="8453438" cy="3886200"/>
          </a:xfrm>
          <a:prstGeom prst="rect">
            <a:avLst/>
          </a:prstGeom>
        </p:spPr>
      </p:pic>
    </p:spTree>
  </p:cSld>
  <p:clrMapOvr>
    <a:masterClrMapping/>
  </p:clrMapOvr>
  <p:transition>
    <p:comb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620000" cy="1066800"/>
          </a:xfrm>
        </p:spPr>
        <p:txBody>
          <a:bodyPr>
            <a:normAutofit fontScale="90000"/>
          </a:bodyPr>
          <a:lstStyle/>
          <a:p>
            <a:r>
              <a:rPr lang="en-US" b="1" u="sng" dirty="0" smtClean="0"/>
              <a:t>X   DISTRIBUTION </a:t>
            </a:r>
            <a:r>
              <a:rPr lang="en-US" dirty="0" smtClean="0"/>
              <a:t/>
            </a:r>
            <a:br>
              <a:rPr lang="en-US" dirty="0" smtClean="0"/>
            </a:br>
            <a:endParaRPr lang="en-US" dirty="0"/>
          </a:p>
        </p:txBody>
      </p:sp>
      <p:sp>
        <p:nvSpPr>
          <p:cNvPr id="4" name="Rectangle 3"/>
          <p:cNvSpPr/>
          <p:nvPr/>
        </p:nvSpPr>
        <p:spPr>
          <a:xfrm>
            <a:off x="0" y="0"/>
            <a:ext cx="152400" cy="68580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991600" y="0"/>
            <a:ext cx="152400" cy="68580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0"/>
            <a:ext cx="9144000" cy="1524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6705600"/>
            <a:ext cx="9144000" cy="1524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457200" y="228600"/>
            <a:ext cx="1371599" cy="646331"/>
          </a:xfrm>
          <a:prstGeom prst="rect">
            <a:avLst/>
          </a:prstGeom>
          <a:noFill/>
        </p:spPr>
        <p:txBody>
          <a:bodyPr wrap="squar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3600" b="1" cap="none" spc="0" dirty="0" smtClean="0">
                <a:ln w="50800"/>
                <a:solidFill>
                  <a:schemeClr val="accent2">
                    <a:lumMod val="50000"/>
                  </a:schemeClr>
                </a:solidFill>
                <a:effectLst/>
              </a:rPr>
              <a:t>2</a:t>
            </a:r>
            <a:endParaRPr lang="en-US" sz="3600" b="1" cap="none" spc="0" dirty="0">
              <a:ln w="50800"/>
              <a:solidFill>
                <a:schemeClr val="accent2">
                  <a:lumMod val="50000"/>
                </a:schemeClr>
              </a:solidFill>
              <a:effectLst/>
            </a:endParaRPr>
          </a:p>
        </p:txBody>
      </p:sp>
      <p:sp>
        <p:nvSpPr>
          <p:cNvPr id="10" name="Rectangle 9"/>
          <p:cNvSpPr/>
          <p:nvPr/>
        </p:nvSpPr>
        <p:spPr>
          <a:xfrm>
            <a:off x="228600" y="1219200"/>
            <a:ext cx="8534400" cy="3108543"/>
          </a:xfrm>
          <a:prstGeom prst="rect">
            <a:avLst/>
          </a:prstGeom>
        </p:spPr>
        <p:txBody>
          <a:bodyPr wrap="square">
            <a:spAutoFit/>
          </a:bodyPr>
          <a:lstStyle/>
          <a:p>
            <a:r>
              <a:rPr lang="en-US" sz="2800" dirty="0">
                <a:ln>
                  <a:solidFill>
                    <a:srgbClr val="7030A0"/>
                  </a:solidFill>
                </a:ln>
                <a:solidFill>
                  <a:srgbClr val="7030A0"/>
                </a:solidFill>
              </a:rPr>
              <a:t>By </a:t>
            </a:r>
            <a:r>
              <a:rPr lang="en-US" sz="2800" dirty="0" smtClean="0">
                <a:ln>
                  <a:solidFill>
                    <a:srgbClr val="7030A0"/>
                  </a:solidFill>
                </a:ln>
                <a:solidFill>
                  <a:srgbClr val="7030A0"/>
                </a:solidFill>
              </a:rPr>
              <a:t>  the   </a:t>
            </a:r>
            <a:r>
              <a:rPr lang="en-US" sz="2800" dirty="0">
                <a:ln>
                  <a:solidFill>
                    <a:srgbClr val="7030A0"/>
                  </a:solidFill>
                </a:ln>
                <a:solidFill>
                  <a:srgbClr val="7030A0"/>
                </a:solidFill>
              </a:rPr>
              <a:t>central </a:t>
            </a:r>
            <a:r>
              <a:rPr lang="en-US" sz="2800" dirty="0" smtClean="0">
                <a:ln>
                  <a:solidFill>
                    <a:srgbClr val="7030A0"/>
                  </a:solidFill>
                </a:ln>
                <a:solidFill>
                  <a:srgbClr val="7030A0"/>
                </a:solidFill>
              </a:rPr>
              <a:t>  limit   </a:t>
            </a:r>
            <a:r>
              <a:rPr lang="en-US" sz="2800" dirty="0">
                <a:ln>
                  <a:solidFill>
                    <a:srgbClr val="7030A0"/>
                  </a:solidFill>
                </a:ln>
                <a:solidFill>
                  <a:srgbClr val="7030A0"/>
                </a:solidFill>
              </a:rPr>
              <a:t>theorem, </a:t>
            </a:r>
            <a:r>
              <a:rPr lang="en-US" sz="2800" dirty="0" smtClean="0">
                <a:ln>
                  <a:solidFill>
                    <a:srgbClr val="7030A0"/>
                  </a:solidFill>
                </a:ln>
                <a:solidFill>
                  <a:srgbClr val="7030A0"/>
                </a:solidFill>
              </a:rPr>
              <a:t>  because   the chi-squared  </a:t>
            </a:r>
            <a:r>
              <a:rPr lang="en-US" sz="2800" b="1" dirty="0" smtClean="0">
                <a:ln>
                  <a:solidFill>
                    <a:srgbClr val="7030A0"/>
                  </a:solidFill>
                </a:ln>
                <a:solidFill>
                  <a:srgbClr val="7030A0"/>
                </a:solidFill>
              </a:rPr>
              <a:t>distribution  </a:t>
            </a:r>
            <a:r>
              <a:rPr lang="en-US" sz="2800" dirty="0">
                <a:ln>
                  <a:solidFill>
                    <a:srgbClr val="7030A0"/>
                  </a:solidFill>
                </a:ln>
                <a:solidFill>
                  <a:srgbClr val="7030A0"/>
                </a:solidFill>
              </a:rPr>
              <a:t> </a:t>
            </a:r>
            <a:r>
              <a:rPr lang="en-US" sz="2800" dirty="0" smtClean="0">
                <a:ln>
                  <a:solidFill>
                    <a:srgbClr val="7030A0"/>
                  </a:solidFill>
                </a:ln>
                <a:solidFill>
                  <a:srgbClr val="7030A0"/>
                </a:solidFill>
              </a:rPr>
              <a:t>is  </a:t>
            </a:r>
            <a:r>
              <a:rPr lang="en-US" sz="2800" dirty="0">
                <a:ln>
                  <a:solidFill>
                    <a:srgbClr val="7030A0"/>
                  </a:solidFill>
                </a:ln>
                <a:solidFill>
                  <a:srgbClr val="7030A0"/>
                </a:solidFill>
              </a:rPr>
              <a:t>the </a:t>
            </a:r>
            <a:r>
              <a:rPr lang="en-US" sz="2800" dirty="0" smtClean="0">
                <a:ln>
                  <a:solidFill>
                    <a:srgbClr val="7030A0"/>
                  </a:solidFill>
                </a:ln>
                <a:solidFill>
                  <a:srgbClr val="7030A0"/>
                </a:solidFill>
              </a:rPr>
              <a:t> sum  of  </a:t>
            </a:r>
            <a:r>
              <a:rPr lang="en-US" sz="2800" dirty="0">
                <a:ln>
                  <a:solidFill>
                    <a:srgbClr val="7030A0"/>
                  </a:solidFill>
                </a:ln>
                <a:solidFill>
                  <a:srgbClr val="7030A0"/>
                </a:solidFill>
              </a:rPr>
              <a:t>k </a:t>
            </a:r>
            <a:r>
              <a:rPr lang="en-US" sz="2800" dirty="0" smtClean="0">
                <a:ln>
                  <a:solidFill>
                    <a:srgbClr val="7030A0"/>
                  </a:solidFill>
                </a:ln>
                <a:solidFill>
                  <a:srgbClr val="7030A0"/>
                </a:solidFill>
              </a:rPr>
              <a:t>independent   random   variables   with   </a:t>
            </a:r>
            <a:r>
              <a:rPr lang="en-US" sz="2800" dirty="0">
                <a:ln>
                  <a:solidFill>
                    <a:srgbClr val="7030A0"/>
                  </a:solidFill>
                </a:ln>
                <a:solidFill>
                  <a:srgbClr val="7030A0"/>
                </a:solidFill>
              </a:rPr>
              <a:t>finite mean </a:t>
            </a:r>
            <a:r>
              <a:rPr lang="en-US" sz="2800" dirty="0" smtClean="0">
                <a:ln>
                  <a:solidFill>
                    <a:srgbClr val="7030A0"/>
                  </a:solidFill>
                </a:ln>
                <a:solidFill>
                  <a:srgbClr val="7030A0"/>
                </a:solidFill>
              </a:rPr>
              <a:t>  and   variance</a:t>
            </a:r>
            <a:r>
              <a:rPr lang="en-US" sz="2800" dirty="0">
                <a:ln>
                  <a:solidFill>
                    <a:srgbClr val="7030A0"/>
                  </a:solidFill>
                </a:ln>
                <a:solidFill>
                  <a:srgbClr val="7030A0"/>
                </a:solidFill>
              </a:rPr>
              <a:t>, </a:t>
            </a:r>
            <a:r>
              <a:rPr lang="en-US" sz="2800" dirty="0" smtClean="0">
                <a:ln>
                  <a:solidFill>
                    <a:srgbClr val="7030A0"/>
                  </a:solidFill>
                </a:ln>
                <a:solidFill>
                  <a:srgbClr val="7030A0"/>
                </a:solidFill>
              </a:rPr>
              <a:t>  it   converges   to   </a:t>
            </a:r>
            <a:r>
              <a:rPr lang="en-US" sz="2800" dirty="0">
                <a:ln>
                  <a:solidFill>
                    <a:srgbClr val="7030A0"/>
                  </a:solidFill>
                </a:ln>
                <a:solidFill>
                  <a:srgbClr val="7030A0"/>
                </a:solidFill>
              </a:rPr>
              <a:t>a normal </a:t>
            </a:r>
            <a:r>
              <a:rPr lang="en-US" sz="2800" dirty="0" smtClean="0">
                <a:ln>
                  <a:solidFill>
                    <a:srgbClr val="7030A0"/>
                  </a:solidFill>
                </a:ln>
                <a:solidFill>
                  <a:srgbClr val="7030A0"/>
                </a:solidFill>
              </a:rPr>
              <a:t>  </a:t>
            </a:r>
            <a:r>
              <a:rPr lang="en-US" sz="2800" b="1" dirty="0" smtClean="0">
                <a:ln>
                  <a:solidFill>
                    <a:srgbClr val="7030A0"/>
                  </a:solidFill>
                </a:ln>
                <a:solidFill>
                  <a:srgbClr val="7030A0"/>
                </a:solidFill>
              </a:rPr>
              <a:t>distribution  </a:t>
            </a:r>
            <a:r>
              <a:rPr lang="en-US" sz="2800" dirty="0">
                <a:ln>
                  <a:solidFill>
                    <a:srgbClr val="7030A0"/>
                  </a:solidFill>
                </a:ln>
                <a:solidFill>
                  <a:srgbClr val="7030A0"/>
                </a:solidFill>
              </a:rPr>
              <a:t> </a:t>
            </a:r>
            <a:r>
              <a:rPr lang="en-US" sz="2800" dirty="0" smtClean="0">
                <a:ln>
                  <a:solidFill>
                    <a:srgbClr val="7030A0"/>
                  </a:solidFill>
                </a:ln>
                <a:solidFill>
                  <a:srgbClr val="7030A0"/>
                </a:solidFill>
              </a:rPr>
              <a:t>for   </a:t>
            </a:r>
            <a:r>
              <a:rPr lang="en-US" sz="2800" dirty="0">
                <a:ln>
                  <a:solidFill>
                    <a:srgbClr val="7030A0"/>
                  </a:solidFill>
                </a:ln>
                <a:solidFill>
                  <a:srgbClr val="7030A0"/>
                </a:solidFill>
              </a:rPr>
              <a:t>large </a:t>
            </a:r>
            <a:r>
              <a:rPr lang="en-US" sz="2800" dirty="0" smtClean="0">
                <a:ln>
                  <a:solidFill>
                    <a:srgbClr val="7030A0"/>
                  </a:solidFill>
                </a:ln>
                <a:solidFill>
                  <a:srgbClr val="7030A0"/>
                </a:solidFill>
              </a:rPr>
              <a:t>  k . Specifically</a:t>
            </a:r>
            <a:r>
              <a:rPr lang="en-US" sz="2800" dirty="0">
                <a:ln>
                  <a:solidFill>
                    <a:srgbClr val="7030A0"/>
                  </a:solidFill>
                </a:ln>
                <a:solidFill>
                  <a:srgbClr val="7030A0"/>
                </a:solidFill>
              </a:rPr>
              <a:t>, </a:t>
            </a:r>
            <a:r>
              <a:rPr lang="en-US" sz="2800" dirty="0" smtClean="0">
                <a:ln>
                  <a:solidFill>
                    <a:srgbClr val="7030A0"/>
                  </a:solidFill>
                </a:ln>
                <a:solidFill>
                  <a:srgbClr val="7030A0"/>
                </a:solidFill>
              </a:rPr>
              <a:t>if  </a:t>
            </a:r>
            <a:r>
              <a:rPr lang="en-US" sz="2800" b="1" dirty="0" smtClean="0">
                <a:ln>
                  <a:solidFill>
                    <a:srgbClr val="7030A0"/>
                  </a:solidFill>
                </a:ln>
                <a:solidFill>
                  <a:srgbClr val="7030A0"/>
                </a:solidFill>
              </a:rPr>
              <a:t>X</a:t>
            </a:r>
            <a:r>
              <a:rPr lang="en-US" sz="2800" dirty="0">
                <a:ln>
                  <a:solidFill>
                    <a:srgbClr val="7030A0"/>
                  </a:solidFill>
                </a:ln>
                <a:solidFill>
                  <a:srgbClr val="7030A0"/>
                </a:solidFill>
              </a:rPr>
              <a:t> ~ χ</a:t>
            </a:r>
            <a:r>
              <a:rPr lang="en-US" sz="2800" b="1" baseline="30000" dirty="0">
                <a:ln>
                  <a:solidFill>
                    <a:srgbClr val="7030A0"/>
                  </a:solidFill>
                </a:ln>
                <a:solidFill>
                  <a:srgbClr val="7030A0"/>
                </a:solidFill>
              </a:rPr>
              <a:t>2</a:t>
            </a:r>
            <a:r>
              <a:rPr lang="en-US" sz="2800" dirty="0">
                <a:ln>
                  <a:solidFill>
                    <a:srgbClr val="7030A0"/>
                  </a:solidFill>
                </a:ln>
                <a:solidFill>
                  <a:srgbClr val="7030A0"/>
                </a:solidFill>
              </a:rPr>
              <a:t>(k</a:t>
            </a:r>
            <a:r>
              <a:rPr lang="en-US" sz="2800" dirty="0" smtClean="0">
                <a:ln>
                  <a:solidFill>
                    <a:srgbClr val="7030A0"/>
                  </a:solidFill>
                </a:ln>
                <a:solidFill>
                  <a:srgbClr val="7030A0"/>
                </a:solidFill>
              </a:rPr>
              <a:t>) , then   </a:t>
            </a:r>
            <a:r>
              <a:rPr lang="en-US" sz="2800" dirty="0">
                <a:ln>
                  <a:solidFill>
                    <a:srgbClr val="7030A0"/>
                  </a:solidFill>
                </a:ln>
                <a:solidFill>
                  <a:srgbClr val="7030A0"/>
                </a:solidFill>
              </a:rPr>
              <a:t>as </a:t>
            </a:r>
            <a:r>
              <a:rPr lang="en-US" sz="2800" dirty="0" smtClean="0">
                <a:ln>
                  <a:solidFill>
                    <a:srgbClr val="7030A0"/>
                  </a:solidFill>
                </a:ln>
                <a:solidFill>
                  <a:srgbClr val="7030A0"/>
                </a:solidFill>
              </a:rPr>
              <a:t>  k   tends   to   </a:t>
            </a:r>
            <a:r>
              <a:rPr lang="en-US" sz="2800" dirty="0">
                <a:ln>
                  <a:solidFill>
                    <a:srgbClr val="7030A0"/>
                  </a:solidFill>
                </a:ln>
                <a:solidFill>
                  <a:srgbClr val="7030A0"/>
                </a:solidFill>
              </a:rPr>
              <a:t>infinity</a:t>
            </a:r>
            <a:r>
              <a:rPr lang="en-US" sz="2800" dirty="0" smtClean="0">
                <a:ln>
                  <a:solidFill>
                    <a:srgbClr val="7030A0"/>
                  </a:solidFill>
                </a:ln>
                <a:solidFill>
                  <a:srgbClr val="7030A0"/>
                </a:solidFill>
              </a:rPr>
              <a:t>,  </a:t>
            </a:r>
            <a:r>
              <a:rPr lang="en-US" sz="2800" dirty="0">
                <a:ln>
                  <a:solidFill>
                    <a:srgbClr val="7030A0"/>
                  </a:solidFill>
                </a:ln>
                <a:solidFill>
                  <a:srgbClr val="7030A0"/>
                </a:solidFill>
              </a:rPr>
              <a:t>the </a:t>
            </a:r>
            <a:r>
              <a:rPr lang="en-US" sz="2800" dirty="0" smtClean="0">
                <a:ln>
                  <a:solidFill>
                    <a:srgbClr val="7030A0"/>
                  </a:solidFill>
                </a:ln>
                <a:solidFill>
                  <a:srgbClr val="7030A0"/>
                </a:solidFill>
              </a:rPr>
              <a:t>  </a:t>
            </a:r>
            <a:r>
              <a:rPr lang="en-US" sz="2800" b="1" dirty="0" smtClean="0">
                <a:ln>
                  <a:solidFill>
                    <a:srgbClr val="7030A0"/>
                  </a:solidFill>
                </a:ln>
                <a:solidFill>
                  <a:srgbClr val="7030A0"/>
                </a:solidFill>
              </a:rPr>
              <a:t>distribution  </a:t>
            </a:r>
            <a:r>
              <a:rPr lang="en-US" sz="2800" dirty="0" smtClean="0">
                <a:ln>
                  <a:solidFill>
                    <a:srgbClr val="7030A0"/>
                  </a:solidFill>
                </a:ln>
                <a:solidFill>
                  <a:srgbClr val="7030A0"/>
                </a:solidFill>
              </a:rPr>
              <a:t>of   tends   </a:t>
            </a:r>
            <a:r>
              <a:rPr lang="en-US" sz="2800" dirty="0">
                <a:ln>
                  <a:solidFill>
                    <a:srgbClr val="7030A0"/>
                  </a:solidFill>
                </a:ln>
                <a:solidFill>
                  <a:srgbClr val="7030A0"/>
                </a:solidFill>
              </a:rPr>
              <a:t>to </a:t>
            </a:r>
            <a:r>
              <a:rPr lang="en-US" sz="2800" dirty="0" smtClean="0">
                <a:ln>
                  <a:solidFill>
                    <a:srgbClr val="7030A0"/>
                  </a:solidFill>
                </a:ln>
                <a:solidFill>
                  <a:srgbClr val="7030A0"/>
                </a:solidFill>
              </a:rPr>
              <a:t> a  </a:t>
            </a:r>
            <a:r>
              <a:rPr lang="en-US" sz="2800" dirty="0">
                <a:ln>
                  <a:solidFill>
                    <a:srgbClr val="7030A0"/>
                  </a:solidFill>
                </a:ln>
                <a:solidFill>
                  <a:srgbClr val="7030A0"/>
                </a:solidFill>
              </a:rPr>
              <a:t>standard </a:t>
            </a:r>
            <a:r>
              <a:rPr lang="en-US" sz="2800" dirty="0" smtClean="0">
                <a:ln>
                  <a:solidFill>
                    <a:srgbClr val="7030A0"/>
                  </a:solidFill>
                </a:ln>
                <a:solidFill>
                  <a:srgbClr val="7030A0"/>
                </a:solidFill>
              </a:rPr>
              <a:t>normal  </a:t>
            </a:r>
            <a:r>
              <a:rPr lang="en-US" sz="2800" dirty="0">
                <a:ln>
                  <a:solidFill>
                    <a:srgbClr val="7030A0"/>
                  </a:solidFill>
                </a:ln>
                <a:solidFill>
                  <a:srgbClr val="7030A0"/>
                </a:solidFill>
              </a:rPr>
              <a:t> </a:t>
            </a:r>
            <a:r>
              <a:rPr lang="en-US" sz="2800" b="1" dirty="0">
                <a:ln>
                  <a:solidFill>
                    <a:srgbClr val="7030A0"/>
                  </a:solidFill>
                </a:ln>
                <a:solidFill>
                  <a:srgbClr val="7030A0"/>
                </a:solidFill>
              </a:rPr>
              <a:t>distribution</a:t>
            </a:r>
            <a:r>
              <a:rPr lang="en-US" dirty="0"/>
              <a:t>.</a:t>
            </a:r>
          </a:p>
        </p:txBody>
      </p:sp>
      <p:pic>
        <p:nvPicPr>
          <p:cNvPr id="11" name="Picture 10" descr="Chi-square_pdf.svg.png"/>
          <p:cNvPicPr>
            <a:picLocks noChangeAspect="1"/>
          </p:cNvPicPr>
          <p:nvPr/>
        </p:nvPicPr>
        <p:blipFill>
          <a:blip r:embed="rId2"/>
          <a:stretch>
            <a:fillRect/>
          </a:stretch>
        </p:blipFill>
        <p:spPr>
          <a:xfrm>
            <a:off x="3962400" y="3810000"/>
            <a:ext cx="4648200" cy="280035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50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 , f and z DISTRIBUTION </a:t>
            </a:r>
          </a:p>
        </p:txBody>
      </p:sp>
      <p:sp>
        <p:nvSpPr>
          <p:cNvPr id="4" name="Rectangle 3"/>
          <p:cNvSpPr/>
          <p:nvPr/>
        </p:nvSpPr>
        <p:spPr>
          <a:xfrm>
            <a:off x="0" y="0"/>
            <a:ext cx="152400" cy="68580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991600" y="0"/>
            <a:ext cx="152400" cy="68580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0"/>
            <a:ext cx="9144000" cy="1524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6705600"/>
            <a:ext cx="9144000" cy="1524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reg_clip0117.png"/>
          <p:cNvPicPr>
            <a:picLocks noGrp="1" noChangeAspect="1"/>
          </p:cNvPicPr>
          <p:nvPr>
            <p:ph idx="1"/>
          </p:nvPr>
        </p:nvPicPr>
        <p:blipFill>
          <a:blip r:embed="rId2"/>
          <a:stretch>
            <a:fillRect/>
          </a:stretch>
        </p:blipFill>
        <p:spPr>
          <a:xfrm>
            <a:off x="304800" y="1981200"/>
            <a:ext cx="8534400" cy="4655136"/>
          </a:xfrm>
        </p:spPr>
      </p:pic>
    </p:spTree>
  </p:cSld>
  <p:clrMapOvr>
    <a:masterClrMapping/>
  </p:clrMapOvr>
  <p:transition>
    <p:circl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219200"/>
          </a:xfrm>
        </p:spPr>
        <p:txBody>
          <a:bodyPr>
            <a:normAutofit fontScale="90000"/>
          </a:bodyPr>
          <a:lstStyle/>
          <a:p>
            <a:r>
              <a:rPr lang="en-US" b="1" u="sng" dirty="0" smtClean="0"/>
              <a:t>TEST  OF  HYPOTHESIS</a:t>
            </a:r>
            <a:r>
              <a:rPr lang="en-US" dirty="0" smtClean="0"/>
              <a:t/>
            </a:r>
            <a:br>
              <a:rPr lang="en-US" dirty="0" smtClean="0"/>
            </a:br>
            <a:endParaRPr lang="en-US" dirty="0"/>
          </a:p>
        </p:txBody>
      </p:sp>
      <p:sp>
        <p:nvSpPr>
          <p:cNvPr id="4" name="Rectangle 3"/>
          <p:cNvSpPr/>
          <p:nvPr/>
        </p:nvSpPr>
        <p:spPr>
          <a:xfrm>
            <a:off x="0" y="0"/>
            <a:ext cx="152400" cy="68580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991600" y="0"/>
            <a:ext cx="152400" cy="68580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0"/>
            <a:ext cx="9144000" cy="1524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6705600"/>
            <a:ext cx="9144000" cy="1524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8"/>
          <p:cNvSpPr>
            <a:spLocks noGrp="1"/>
          </p:cNvSpPr>
          <p:nvPr>
            <p:ph idx="1"/>
          </p:nvPr>
        </p:nvSpPr>
        <p:spPr>
          <a:xfrm>
            <a:off x="457200" y="1600200"/>
            <a:ext cx="8229600" cy="3962400"/>
          </a:xfrm>
        </p:spPr>
        <p:txBody>
          <a:bodyPr>
            <a:noAutofit/>
          </a:bodyPr>
          <a:lstStyle/>
          <a:p>
            <a:r>
              <a:rPr lang="en-US" sz="3200" dirty="0" smtClean="0">
                <a:solidFill>
                  <a:srgbClr val="FF0000"/>
                </a:solidFill>
              </a:rPr>
              <a:t>Testing H</a:t>
            </a:r>
            <a:r>
              <a:rPr lang="en-US" sz="3200" baseline="-25000" dirty="0" smtClean="0">
                <a:solidFill>
                  <a:srgbClr val="FF0000"/>
                </a:solidFill>
              </a:rPr>
              <a:t>0</a:t>
            </a:r>
            <a:r>
              <a:rPr lang="en-US" sz="3200" dirty="0" smtClean="0">
                <a:solidFill>
                  <a:srgbClr val="FF0000"/>
                </a:solidFill>
              </a:rPr>
              <a:t> at significance level α means testing H</a:t>
            </a:r>
            <a:r>
              <a:rPr lang="en-US" sz="3200" baseline="-25000" dirty="0" smtClean="0">
                <a:solidFill>
                  <a:srgbClr val="FF0000"/>
                </a:solidFill>
              </a:rPr>
              <a:t>0</a:t>
            </a:r>
            <a:r>
              <a:rPr lang="en-US" sz="3200" dirty="0" smtClean="0">
                <a:solidFill>
                  <a:srgbClr val="FF0000"/>
                </a:solidFill>
              </a:rPr>
              <a:t> with a test whose size does not exceed α . The probability, assuming the null hypothesis is true, of observing a result at least as extreme as the test statistic. Statistical significance test. A predecessor to the statistical hypothesis test </a:t>
            </a:r>
            <a:r>
              <a:rPr lang="en-US" sz="3200" dirty="0" smtClean="0"/>
              <a:t>.</a:t>
            </a:r>
            <a:endParaRPr lang="en-US" sz="3200" dirty="0"/>
          </a:p>
        </p:txBody>
      </p:sp>
      <p:pic>
        <p:nvPicPr>
          <p:cNvPr id="10" name="Picture 9" descr="growth-1024x641.png"/>
          <p:cNvPicPr>
            <a:picLocks noChangeAspect="1"/>
          </p:cNvPicPr>
          <p:nvPr/>
        </p:nvPicPr>
        <p:blipFill>
          <a:blip r:embed="rId2"/>
          <a:stretch>
            <a:fillRect/>
          </a:stretch>
        </p:blipFill>
        <p:spPr>
          <a:xfrm>
            <a:off x="0" y="5181600"/>
            <a:ext cx="9144000" cy="1676400"/>
          </a:xfrm>
          <a:prstGeom prst="rect">
            <a:avLst/>
          </a:prstGeom>
        </p:spPr>
      </p:pic>
    </p:spTree>
  </p:cSld>
  <p:clrMapOvr>
    <a:masterClrMapping/>
  </p:clrMapOvr>
  <p:transition>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iterate type="lt">
                                    <p:tmPct val="10000"/>
                                  </p:iterate>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2000"/>
                                        <p:tgtEl>
                                          <p:spTgt spid="9">
                                            <p:txEl>
                                              <p:pRg st="0" end="0"/>
                                            </p:txEl>
                                          </p:spTgt>
                                        </p:tgtEl>
                                      </p:cBhvr>
                                    </p:animEffect>
                                    <p:anim calcmode="lin" valueType="num">
                                      <p:cBhvr>
                                        <p:cTn id="8" dur="2000" fill="hold"/>
                                        <p:tgtEl>
                                          <p:spTgt spid="9">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9">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52400" cy="68580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991600" y="0"/>
            <a:ext cx="152400" cy="68580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0"/>
            <a:ext cx="9144000" cy="1524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6705600"/>
            <a:ext cx="9144000" cy="1524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Capture.PNG"/>
          <p:cNvPicPr>
            <a:picLocks noChangeAspect="1"/>
          </p:cNvPicPr>
          <p:nvPr/>
        </p:nvPicPr>
        <p:blipFill>
          <a:blip r:embed="rId2"/>
          <a:stretch>
            <a:fillRect/>
          </a:stretch>
        </p:blipFill>
        <p:spPr>
          <a:xfrm>
            <a:off x="533400" y="838200"/>
            <a:ext cx="8229600" cy="5753802"/>
          </a:xfrm>
          <a:prstGeom prst="rect">
            <a:avLst/>
          </a:prstGeom>
        </p:spPr>
      </p:pic>
    </p:spTree>
  </p:cSld>
  <p:clrMapOvr>
    <a:masterClrMapping/>
  </p:clrMapOvr>
  <p:transition>
    <p:strips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52400"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991600" y="0"/>
            <a:ext cx="152400"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0"/>
            <a:ext cx="9144000" cy="1524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705600"/>
            <a:ext cx="9144000" cy="1524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 y="762000"/>
            <a:ext cx="9143999" cy="923330"/>
          </a:xfrm>
          <a:prstGeom prst="rect">
            <a:avLst/>
          </a:prstGeom>
          <a:noFill/>
        </p:spPr>
        <p:txBody>
          <a:bodyPr wrap="squar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5400" b="1" dirty="0" smtClean="0">
                <a:ln w="50800"/>
                <a:solidFill>
                  <a:schemeClr val="bg1">
                    <a:shade val="50000"/>
                  </a:schemeClr>
                </a:solidFill>
              </a:rPr>
              <a:t>FUNDAMENTALS  OF</a:t>
            </a:r>
            <a:endParaRPr lang="en-US" sz="5400" b="1" dirty="0">
              <a:ln w="50800"/>
              <a:solidFill>
                <a:schemeClr val="bg1">
                  <a:shade val="50000"/>
                </a:schemeClr>
              </a:solidFill>
            </a:endParaRPr>
          </a:p>
        </p:txBody>
      </p:sp>
      <p:sp>
        <p:nvSpPr>
          <p:cNvPr id="11" name="Rectangle 10"/>
          <p:cNvSpPr/>
          <p:nvPr/>
        </p:nvSpPr>
        <p:spPr>
          <a:xfrm>
            <a:off x="-380999" y="1447801"/>
            <a:ext cx="10134599" cy="2554545"/>
          </a:xfrm>
          <a:prstGeom prst="rect">
            <a:avLst/>
          </a:prstGeom>
          <a:noFill/>
        </p:spPr>
        <p:txBody>
          <a:bodyPr wrap="square" lIns="91440" tIns="45720" rIns="91440" bIns="45720">
            <a:spAutoFit/>
          </a:bodyPr>
          <a:lstStyle/>
          <a:p>
            <a:pPr algn="ctr"/>
            <a:r>
              <a:rPr lang="en-US" sz="8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MATHEMATICAL</a:t>
            </a:r>
          </a:p>
          <a:p>
            <a:pPr algn="ctr"/>
            <a:r>
              <a:rPr lang="en-US" sz="80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STATISTICS</a:t>
            </a:r>
            <a:endParaRPr lang="en-US" sz="80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13" name="Picture 12" descr="statistics-clipart-vector-charts-clipart-with-arrow-02-by-dragonart.jpg"/>
          <p:cNvPicPr>
            <a:picLocks noChangeAspect="1"/>
          </p:cNvPicPr>
          <p:nvPr/>
        </p:nvPicPr>
        <p:blipFill>
          <a:blip r:embed="rId2"/>
          <a:stretch>
            <a:fillRect/>
          </a:stretch>
        </p:blipFill>
        <p:spPr>
          <a:xfrm>
            <a:off x="1219200" y="3810000"/>
            <a:ext cx="6934200" cy="2662238"/>
          </a:xfrm>
          <a:prstGeom prst="ellipse">
            <a:avLst/>
          </a:prstGeom>
          <a:ln>
            <a:noFill/>
          </a:ln>
          <a:effectLst>
            <a:softEdge rad="112500"/>
          </a:effectLst>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blinds(horizontal)">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1">
                                            <p:txEl>
                                              <p:pRg st="0" end="0"/>
                                            </p:txEl>
                                          </p:spTgt>
                                        </p:tgtEl>
                                        <p:attrNameLst>
                                          <p:attrName>style.visibility</p:attrName>
                                        </p:attrNameLst>
                                      </p:cBhvr>
                                      <p:to>
                                        <p:strVal val="visible"/>
                                      </p:to>
                                    </p:set>
                                    <p:animEffect transition="in" filter="blinds(horizontal)">
                                      <p:cBhvr>
                                        <p:cTn id="12" dur="500"/>
                                        <p:tgtEl>
                                          <p:spTgt spid="11">
                                            <p:txEl>
                                              <p:pRg st="0" end="0"/>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11">
                                            <p:txEl>
                                              <p:pRg st="1" end="1"/>
                                            </p:txEl>
                                          </p:spTgt>
                                        </p:tgtEl>
                                        <p:attrNameLst>
                                          <p:attrName>style.visibility</p:attrName>
                                        </p:attrNameLst>
                                      </p:cBhvr>
                                      <p:to>
                                        <p:strVal val="visible"/>
                                      </p:to>
                                    </p:set>
                                    <p:animEffect transition="in" filter="blinds(horizontal)">
                                      <p:cBhvr>
                                        <p:cTn id="15" dur="500"/>
                                        <p:tgtEl>
                                          <p:spTgt spid="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b="1" u="sng" dirty="0" smtClean="0"/>
              <a:t>HISTORY  OF  STATISTICS</a:t>
            </a:r>
            <a:endParaRPr lang="en-US" b="1" u="sng" dirty="0"/>
          </a:p>
        </p:txBody>
      </p:sp>
      <p:sp>
        <p:nvSpPr>
          <p:cNvPr id="3" name="Content Placeholder 2"/>
          <p:cNvSpPr>
            <a:spLocks noGrp="1"/>
          </p:cNvSpPr>
          <p:nvPr>
            <p:ph idx="1"/>
          </p:nvPr>
        </p:nvSpPr>
        <p:spPr>
          <a:xfrm>
            <a:off x="457200" y="4495800"/>
            <a:ext cx="8229600" cy="2133600"/>
          </a:xfrm>
        </p:spPr>
        <p:txBody>
          <a:bodyPr>
            <a:normAutofit fontScale="92500"/>
          </a:bodyPr>
          <a:lstStyle/>
          <a:p>
            <a:r>
              <a:rPr lang="en-US" sz="2800" dirty="0" smtClean="0">
                <a:ln>
                  <a:solidFill>
                    <a:srgbClr val="9D2784"/>
                  </a:solidFill>
                </a:ln>
                <a:solidFill>
                  <a:srgbClr val="7030A0"/>
                </a:solidFill>
              </a:rPr>
              <a:t>In  1786 William </a:t>
            </a:r>
            <a:r>
              <a:rPr lang="en-US" sz="2800" dirty="0" err="1" smtClean="0">
                <a:ln>
                  <a:solidFill>
                    <a:srgbClr val="9D2784"/>
                  </a:solidFill>
                </a:ln>
                <a:solidFill>
                  <a:srgbClr val="7030A0"/>
                </a:solidFill>
              </a:rPr>
              <a:t>Playfair</a:t>
            </a:r>
            <a:r>
              <a:rPr lang="en-US" sz="2800" dirty="0" smtClean="0">
                <a:ln>
                  <a:solidFill>
                    <a:srgbClr val="9D2784"/>
                  </a:solidFill>
                </a:ln>
                <a:solidFill>
                  <a:srgbClr val="7030A0"/>
                </a:solidFill>
              </a:rPr>
              <a:t> (1759-1823) introduced the idea of graphical representation into </a:t>
            </a:r>
            <a:r>
              <a:rPr lang="en-US" sz="2800" b="1" dirty="0" smtClean="0">
                <a:ln>
                  <a:solidFill>
                    <a:srgbClr val="FF0000"/>
                  </a:solidFill>
                </a:ln>
                <a:solidFill>
                  <a:srgbClr val="FF0000"/>
                </a:solidFill>
              </a:rPr>
              <a:t>statistics</a:t>
            </a:r>
            <a:r>
              <a:rPr lang="en-US" sz="2800" dirty="0" smtClean="0">
                <a:ln>
                  <a:solidFill>
                    <a:srgbClr val="9D2784"/>
                  </a:solidFill>
                </a:ln>
                <a:solidFill>
                  <a:srgbClr val="7030A0"/>
                </a:solidFill>
              </a:rPr>
              <a:t>. He invented the </a:t>
            </a:r>
            <a:r>
              <a:rPr lang="en-US" sz="2800" dirty="0" smtClean="0">
                <a:ln>
                  <a:solidFill>
                    <a:srgbClr val="FF0000"/>
                  </a:solidFill>
                </a:ln>
                <a:solidFill>
                  <a:srgbClr val="FF0000"/>
                </a:solidFill>
              </a:rPr>
              <a:t>line chart</a:t>
            </a:r>
            <a:r>
              <a:rPr lang="en-US" sz="2800" dirty="0" smtClean="0">
                <a:ln>
                  <a:solidFill>
                    <a:srgbClr val="9D2784"/>
                  </a:solidFill>
                </a:ln>
                <a:solidFill>
                  <a:srgbClr val="7030A0"/>
                </a:solidFill>
              </a:rPr>
              <a:t>, </a:t>
            </a:r>
            <a:r>
              <a:rPr lang="en-US" sz="2800" dirty="0" smtClean="0">
                <a:ln>
                  <a:solidFill>
                    <a:srgbClr val="FF0000"/>
                  </a:solidFill>
                </a:ln>
                <a:solidFill>
                  <a:srgbClr val="FF0000"/>
                </a:solidFill>
              </a:rPr>
              <a:t>bar</a:t>
            </a:r>
            <a:r>
              <a:rPr lang="en-US" sz="2800" dirty="0" smtClean="0">
                <a:ln>
                  <a:solidFill>
                    <a:srgbClr val="9D2784"/>
                  </a:solidFill>
                </a:ln>
                <a:solidFill>
                  <a:srgbClr val="7030A0"/>
                </a:solidFill>
              </a:rPr>
              <a:t> </a:t>
            </a:r>
            <a:r>
              <a:rPr lang="en-US" sz="2800" dirty="0" smtClean="0">
                <a:ln>
                  <a:solidFill>
                    <a:srgbClr val="FF0000"/>
                  </a:solidFill>
                </a:ln>
                <a:solidFill>
                  <a:srgbClr val="FF0000"/>
                </a:solidFill>
              </a:rPr>
              <a:t>chart </a:t>
            </a:r>
            <a:r>
              <a:rPr lang="en-US" sz="2800" dirty="0" smtClean="0">
                <a:ln>
                  <a:solidFill>
                    <a:srgbClr val="9D2784"/>
                  </a:solidFill>
                </a:ln>
                <a:solidFill>
                  <a:srgbClr val="7030A0"/>
                </a:solidFill>
              </a:rPr>
              <a:t>and </a:t>
            </a:r>
            <a:r>
              <a:rPr lang="en-US" sz="2800" dirty="0" smtClean="0">
                <a:ln>
                  <a:solidFill>
                    <a:srgbClr val="FF0000"/>
                  </a:solidFill>
                </a:ln>
                <a:solidFill>
                  <a:srgbClr val="FF0000"/>
                </a:solidFill>
              </a:rPr>
              <a:t>histogram</a:t>
            </a:r>
            <a:r>
              <a:rPr lang="en-US" sz="2800" dirty="0" smtClean="0">
                <a:ln>
                  <a:solidFill>
                    <a:srgbClr val="9D2784"/>
                  </a:solidFill>
                </a:ln>
                <a:solidFill>
                  <a:srgbClr val="7030A0"/>
                </a:solidFill>
              </a:rPr>
              <a:t> and incorporated them into his works on economics, the Commercial and Political Atlas</a:t>
            </a:r>
            <a:r>
              <a:rPr lang="en-US" sz="2800" dirty="0" smtClean="0"/>
              <a:t>.</a:t>
            </a:r>
            <a:endParaRPr lang="en-US" sz="2800" dirty="0"/>
          </a:p>
        </p:txBody>
      </p:sp>
      <p:sp>
        <p:nvSpPr>
          <p:cNvPr id="4" name="Rectangle 3"/>
          <p:cNvSpPr/>
          <p:nvPr/>
        </p:nvSpPr>
        <p:spPr>
          <a:xfrm>
            <a:off x="0" y="0"/>
            <a:ext cx="152400" cy="68580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991600" y="0"/>
            <a:ext cx="152400" cy="68580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0"/>
            <a:ext cx="9144000" cy="1524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6705600"/>
            <a:ext cx="9144000" cy="1524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200px-Sir_William_Petty.jpg"/>
          <p:cNvPicPr>
            <a:picLocks noChangeAspect="1"/>
          </p:cNvPicPr>
          <p:nvPr/>
        </p:nvPicPr>
        <p:blipFill>
          <a:blip r:embed="rId2"/>
          <a:stretch>
            <a:fillRect/>
          </a:stretch>
        </p:blipFill>
        <p:spPr>
          <a:xfrm>
            <a:off x="3200400" y="1828800"/>
            <a:ext cx="2438400" cy="252412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plus(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52400" cy="68580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991600" y="0"/>
            <a:ext cx="152400" cy="68580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0"/>
            <a:ext cx="9144000" cy="1524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705600"/>
            <a:ext cx="9144000" cy="1524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p:nvPr>
        </p:nvSpPr>
        <p:spPr>
          <a:xfrm>
            <a:off x="304800" y="152400"/>
            <a:ext cx="8610600" cy="6400800"/>
          </a:xfrm>
        </p:spPr>
        <p:txBody>
          <a:bodyPr>
            <a:normAutofit fontScale="90000"/>
          </a:bodyPr>
          <a:lstStyle/>
          <a:p>
            <a:r>
              <a:rPr lang="en-US" sz="2200" b="1" cap="all" dirty="0" smtClean="0">
                <a:ln w="9000" cmpd="sng">
                  <a:solidFill>
                    <a:srgbClr val="9D2784"/>
                  </a:solidFill>
                  <a:prstDash val="solid"/>
                </a:ln>
                <a:solidFill>
                  <a:srgbClr val="9D2784"/>
                </a:solidFill>
                <a:effectLst>
                  <a:reflection blurRad="12700" stA="28000" endPos="45000" dist="1000" dir="5400000" sy="-100000" algn="bl" rotWithShape="0"/>
                </a:effectLst>
              </a:rPr>
              <a:t>a   fact   or   piece   of   data   obtained   from   a   study   of  a   large   quantity   of   numerical   data   IS    CALLED  STATISTICS </a:t>
            </a:r>
            <a:r>
              <a:rPr lang="en-US" sz="2200" dirty="0" smtClean="0"/>
              <a:t>. </a:t>
            </a:r>
            <a:r>
              <a:rPr lang="en-US" sz="2200" b="1" cap="all" dirty="0" smtClean="0">
                <a:ln w="9000" cmpd="sng">
                  <a:solidFill>
                    <a:srgbClr val="9D2784"/>
                  </a:solidFill>
                  <a:prstDash val="solid"/>
                </a:ln>
                <a:solidFill>
                  <a:srgbClr val="9D2784"/>
                </a:solidFill>
                <a:effectLst>
                  <a:reflection blurRad="12700" stA="28000" endPos="45000" dist="1000" dir="5400000" sy="-100000" algn="bl" rotWithShape="0"/>
                </a:effectLst>
              </a:rPr>
              <a:t>Branch of mathematics concerned with collection, classification, analysis, and interpretation of numerical facts, for drawing inferences on the basis of their quantifiable likelihood (probability).</a:t>
            </a:r>
            <a:br>
              <a:rPr lang="en-US" sz="2200" b="1" cap="all" dirty="0" smtClean="0">
                <a:ln w="9000" cmpd="sng">
                  <a:solidFill>
                    <a:srgbClr val="9D2784"/>
                  </a:solidFill>
                  <a:prstDash val="solid"/>
                </a:ln>
                <a:solidFill>
                  <a:srgbClr val="9D2784"/>
                </a:solidFill>
                <a:effectLst>
                  <a:reflection blurRad="12700" stA="28000" endPos="45000" dist="1000" dir="5400000" sy="-100000" algn="bl" rotWithShape="0"/>
                </a:effectLst>
              </a:rPr>
            </a:br>
            <a:r>
              <a:rPr lang="en-US" sz="2200" b="1" cap="all" dirty="0" smtClean="0">
                <a:ln w="9000" cmpd="sng">
                  <a:solidFill>
                    <a:srgbClr val="9D2784"/>
                  </a:solidFill>
                  <a:prstDash val="solid"/>
                </a:ln>
                <a:solidFill>
                  <a:srgbClr val="9D2784"/>
                </a:solidFill>
                <a:effectLst>
                  <a:reflection blurRad="12700" stA="28000" endPos="45000" dist="1000" dir="5400000" sy="-100000" algn="bl" rotWithShape="0"/>
                </a:effectLst>
              </a:rPr>
              <a:t/>
            </a:r>
            <a:br>
              <a:rPr lang="en-US" sz="2200" b="1" cap="all" dirty="0" smtClean="0">
                <a:ln w="9000" cmpd="sng">
                  <a:solidFill>
                    <a:srgbClr val="9D2784"/>
                  </a:solidFill>
                  <a:prstDash val="solid"/>
                </a:ln>
                <a:solidFill>
                  <a:srgbClr val="9D2784"/>
                </a:solidFill>
                <a:effectLst>
                  <a:reflection blurRad="12700" stA="28000" endPos="45000" dist="1000" dir="5400000" sy="-100000" algn="bl" rotWithShape="0"/>
                </a:effectLst>
              </a:rPr>
            </a:br>
            <a:r>
              <a:rPr lang="en-US" sz="2200" b="1" cap="all" dirty="0" smtClean="0">
                <a:ln w="9000" cmpd="sng">
                  <a:solidFill>
                    <a:srgbClr val="9D2784"/>
                  </a:solidFill>
                  <a:prstDash val="solid"/>
                </a:ln>
                <a:solidFill>
                  <a:srgbClr val="9D2784"/>
                </a:solidFill>
                <a:effectLst>
                  <a:reflection blurRad="12700" stA="28000" endPos="45000" dist="1000" dir="5400000" sy="-100000" algn="bl" rotWithShape="0"/>
                </a:effectLst>
              </a:rPr>
              <a:t> </a:t>
            </a:r>
            <a:br>
              <a:rPr lang="en-US" sz="2200" b="1" cap="all" dirty="0" smtClean="0">
                <a:ln w="9000" cmpd="sng">
                  <a:solidFill>
                    <a:srgbClr val="9D2784"/>
                  </a:solidFill>
                  <a:prstDash val="solid"/>
                </a:ln>
                <a:solidFill>
                  <a:srgbClr val="9D2784"/>
                </a:solidFill>
                <a:effectLst>
                  <a:reflection blurRad="12700" stA="28000" endPos="45000" dist="1000" dir="5400000" sy="-100000" algn="bl" rotWithShape="0"/>
                </a:effectLst>
              </a:rPr>
            </a:br>
            <a:r>
              <a:rPr lang="en-US" sz="2200" b="1" cap="all" dirty="0" smtClean="0">
                <a:ln w="9000" cmpd="sng">
                  <a:solidFill>
                    <a:srgbClr val="9D2784"/>
                  </a:solidFill>
                  <a:prstDash val="solid"/>
                </a:ln>
                <a:solidFill>
                  <a:srgbClr val="9D2784"/>
                </a:solidFill>
                <a:effectLst>
                  <a:reflection blurRad="12700" stA="28000" endPos="45000" dist="1000" dir="5400000" sy="-100000" algn="bl" rotWithShape="0"/>
                </a:effectLst>
              </a:rPr>
              <a:t/>
            </a:r>
            <a:br>
              <a:rPr lang="en-US" sz="2200" b="1" cap="all" dirty="0" smtClean="0">
                <a:ln w="9000" cmpd="sng">
                  <a:solidFill>
                    <a:srgbClr val="9D2784"/>
                  </a:solidFill>
                  <a:prstDash val="solid"/>
                </a:ln>
                <a:solidFill>
                  <a:srgbClr val="9D2784"/>
                </a:solidFill>
                <a:effectLst>
                  <a:reflection blurRad="12700" stA="28000" endPos="45000" dist="1000" dir="5400000" sy="-100000" algn="bl" rotWithShape="0"/>
                </a:effectLst>
              </a:rPr>
            </a:br>
            <a:r>
              <a:rPr lang="en-US" sz="2200" b="1" cap="all" dirty="0" smtClean="0">
                <a:ln w="9000" cmpd="sng">
                  <a:solidFill>
                    <a:srgbClr val="9D2784"/>
                  </a:solidFill>
                  <a:prstDash val="solid"/>
                </a:ln>
                <a:solidFill>
                  <a:srgbClr val="9D2784"/>
                </a:solidFill>
                <a:effectLst>
                  <a:reflection blurRad="12700" stA="28000" endPos="45000" dist="1000" dir="5400000" sy="-100000" algn="bl" rotWithShape="0"/>
                </a:effectLst>
              </a:rPr>
              <a:t/>
            </a:r>
            <a:br>
              <a:rPr lang="en-US" sz="2200" b="1" cap="all" dirty="0" smtClean="0">
                <a:ln w="9000" cmpd="sng">
                  <a:solidFill>
                    <a:srgbClr val="9D2784"/>
                  </a:solidFill>
                  <a:prstDash val="solid"/>
                </a:ln>
                <a:solidFill>
                  <a:srgbClr val="9D2784"/>
                </a:solidFill>
                <a:effectLst>
                  <a:reflection blurRad="12700" stA="28000" endPos="45000" dist="1000" dir="5400000" sy="-100000" algn="bl" rotWithShape="0"/>
                </a:effectLst>
              </a:rPr>
            </a:br>
            <a:r>
              <a:rPr lang="en-US" sz="2200" b="1" cap="all" dirty="0" smtClean="0">
                <a:ln w="9000" cmpd="sng">
                  <a:solidFill>
                    <a:srgbClr val="9D2784"/>
                  </a:solidFill>
                  <a:prstDash val="solid"/>
                </a:ln>
                <a:solidFill>
                  <a:srgbClr val="9D2784"/>
                </a:solidFill>
                <a:effectLst>
                  <a:reflection blurRad="12700" stA="28000" endPos="45000" dist="1000" dir="5400000" sy="-100000" algn="bl" rotWithShape="0"/>
                </a:effectLst>
              </a:rPr>
              <a:t/>
            </a:r>
            <a:br>
              <a:rPr lang="en-US" sz="2200" b="1" cap="all" dirty="0" smtClean="0">
                <a:ln w="9000" cmpd="sng">
                  <a:solidFill>
                    <a:srgbClr val="9D2784"/>
                  </a:solidFill>
                  <a:prstDash val="solid"/>
                </a:ln>
                <a:solidFill>
                  <a:srgbClr val="9D2784"/>
                </a:solidFill>
                <a:effectLst>
                  <a:reflection blurRad="12700" stA="28000" endPos="45000" dist="1000" dir="5400000" sy="-100000" algn="bl" rotWithShape="0"/>
                </a:effectLst>
              </a:rPr>
            </a:br>
            <a:r>
              <a:rPr lang="en-US" sz="2200" b="1" cap="all" dirty="0" smtClean="0">
                <a:ln w="9000" cmpd="sng">
                  <a:solidFill>
                    <a:srgbClr val="9D2784"/>
                  </a:solidFill>
                  <a:prstDash val="solid"/>
                </a:ln>
                <a:solidFill>
                  <a:srgbClr val="9D2784"/>
                </a:solidFill>
                <a:effectLst>
                  <a:reflection blurRad="12700" stA="28000" endPos="45000" dist="1000" dir="5400000" sy="-100000" algn="bl" rotWithShape="0"/>
                </a:effectLst>
              </a:rPr>
              <a:t/>
            </a:r>
            <a:br>
              <a:rPr lang="en-US" sz="2200" b="1" cap="all" dirty="0" smtClean="0">
                <a:ln w="9000" cmpd="sng">
                  <a:solidFill>
                    <a:srgbClr val="9D2784"/>
                  </a:solidFill>
                  <a:prstDash val="solid"/>
                </a:ln>
                <a:solidFill>
                  <a:srgbClr val="9D2784"/>
                </a:solidFill>
                <a:effectLst>
                  <a:reflection blurRad="12700" stA="28000" endPos="45000" dist="1000" dir="5400000" sy="-100000" algn="bl" rotWithShape="0"/>
                </a:effectLst>
              </a:rPr>
            </a:br>
            <a:r>
              <a:rPr lang="en-US" sz="2200" b="1" cap="all" dirty="0" smtClean="0">
                <a:ln w="9000" cmpd="sng">
                  <a:solidFill>
                    <a:srgbClr val="9D2784"/>
                  </a:solidFill>
                  <a:prstDash val="solid"/>
                </a:ln>
                <a:solidFill>
                  <a:srgbClr val="9D2784"/>
                </a:solidFill>
                <a:effectLst>
                  <a:reflection blurRad="12700" stA="28000" endPos="45000" dist="1000" dir="5400000" sy="-100000" algn="bl" rotWithShape="0"/>
                </a:effectLst>
              </a:rPr>
              <a:t/>
            </a:r>
            <a:br>
              <a:rPr lang="en-US" sz="2200" b="1" cap="all" dirty="0" smtClean="0">
                <a:ln w="9000" cmpd="sng">
                  <a:solidFill>
                    <a:srgbClr val="9D2784"/>
                  </a:solidFill>
                  <a:prstDash val="solid"/>
                </a:ln>
                <a:solidFill>
                  <a:srgbClr val="9D2784"/>
                </a:solidFill>
                <a:effectLst>
                  <a:reflection blurRad="12700" stA="28000" endPos="45000" dist="1000" dir="5400000" sy="-100000" algn="bl" rotWithShape="0"/>
                </a:effectLst>
              </a:rPr>
            </a:br>
            <a:r>
              <a:rPr lang="en-US" sz="2200" b="1" cap="all" dirty="0" smtClean="0">
                <a:ln w="9000" cmpd="sng">
                  <a:solidFill>
                    <a:srgbClr val="9D2784"/>
                  </a:solidFill>
                  <a:prstDash val="solid"/>
                </a:ln>
                <a:solidFill>
                  <a:srgbClr val="9D2784"/>
                </a:solidFill>
                <a:effectLst>
                  <a:reflection blurRad="12700" stA="28000" endPos="45000" dist="1000" dir="5400000" sy="-100000" algn="bl" rotWithShape="0"/>
                </a:effectLst>
              </a:rPr>
              <a:t/>
            </a:r>
            <a:br>
              <a:rPr lang="en-US" sz="2200" b="1" cap="all" dirty="0" smtClean="0">
                <a:ln w="9000" cmpd="sng">
                  <a:solidFill>
                    <a:srgbClr val="9D2784"/>
                  </a:solidFill>
                  <a:prstDash val="solid"/>
                </a:ln>
                <a:solidFill>
                  <a:srgbClr val="9D2784"/>
                </a:solidFill>
                <a:effectLst>
                  <a:reflection blurRad="12700" stA="28000" endPos="45000" dist="1000" dir="5400000" sy="-100000" algn="bl" rotWithShape="0"/>
                </a:effectLst>
              </a:rPr>
            </a:br>
            <a:r>
              <a:rPr lang="en-US" sz="2200" b="1" cap="all" dirty="0" smtClean="0">
                <a:ln w="9000" cmpd="sng">
                  <a:solidFill>
                    <a:srgbClr val="9D2784"/>
                  </a:solidFill>
                  <a:prstDash val="solid"/>
                </a:ln>
                <a:solidFill>
                  <a:srgbClr val="9D2784"/>
                </a:solidFill>
                <a:effectLst>
                  <a:reflection blurRad="12700" stA="28000" endPos="45000" dist="1000" dir="5400000" sy="-100000" algn="bl" rotWithShape="0"/>
                </a:effectLst>
              </a:rPr>
              <a:t>Statistics   can   interpret   aggregates   of   data   too   large   to   be intelligible   by   ordinary  observation   because   such   data   (unlike individual quantities)   tend to behave in regular, predictable manner</a:t>
            </a:r>
            <a:r>
              <a:rPr lang="en-US" sz="2800" dirty="0" smtClean="0"/>
              <a:t/>
            </a:r>
            <a:br>
              <a:rPr lang="en-US" sz="2800" dirty="0" smtClean="0"/>
            </a:br>
            <a:endParaRPr lang="en-US" sz="2800" b="1" cap="all" dirty="0">
              <a:ln w="9000" cmpd="sng">
                <a:solidFill>
                  <a:srgbClr val="9D2784"/>
                </a:solidFill>
                <a:prstDash val="solid"/>
              </a:ln>
              <a:solidFill>
                <a:srgbClr val="9D2784"/>
              </a:solidFill>
              <a:effectLst>
                <a:reflection blurRad="12700" stA="28000" endPos="45000" dist="1000" dir="5400000" sy="-100000" algn="bl" rotWithShape="0"/>
              </a:effectLst>
            </a:endParaRPr>
          </a:p>
        </p:txBody>
      </p:sp>
      <p:pic>
        <p:nvPicPr>
          <p:cNvPr id="10" name="Picture 9" descr="images.jpg"/>
          <p:cNvPicPr>
            <a:picLocks noChangeAspect="1"/>
          </p:cNvPicPr>
          <p:nvPr/>
        </p:nvPicPr>
        <p:blipFill>
          <a:blip r:embed="rId2"/>
          <a:stretch>
            <a:fillRect/>
          </a:stretch>
        </p:blipFill>
        <p:spPr>
          <a:xfrm>
            <a:off x="2438400" y="2819400"/>
            <a:ext cx="3962400" cy="2438400"/>
          </a:xfrm>
          <a:prstGeom prst="rect">
            <a:avLst/>
          </a:prstGeom>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heckerboard(across)">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PROBABILITY</a:t>
            </a:r>
          </a:p>
          <a:p>
            <a:r>
              <a:rPr lang="en-US" dirty="0" smtClean="0"/>
              <a:t>RANDOM  VARIABLES  AND  DISTRIBUTION  FUNCTIONS</a:t>
            </a:r>
          </a:p>
          <a:p>
            <a:r>
              <a:rPr lang="en-US" dirty="0" smtClean="0"/>
              <a:t>CORRELATION</a:t>
            </a:r>
          </a:p>
          <a:p>
            <a:r>
              <a:rPr lang="en-US" dirty="0" smtClean="0"/>
              <a:t>X  DISTRIBUTION </a:t>
            </a:r>
          </a:p>
          <a:p>
            <a:r>
              <a:rPr lang="en-US" dirty="0" smtClean="0"/>
              <a:t>t , f and z DISTRIBUTION </a:t>
            </a:r>
          </a:p>
          <a:p>
            <a:r>
              <a:rPr lang="en-US" dirty="0" smtClean="0"/>
              <a:t>TEST  OF  HYPOTHESIS</a:t>
            </a:r>
          </a:p>
          <a:p>
            <a:endParaRPr lang="en-US" dirty="0" smtClean="0"/>
          </a:p>
          <a:p>
            <a:pPr>
              <a:buNone/>
            </a:pPr>
            <a:endParaRPr lang="en-US" sz="2400" b="1" dirty="0" smtClean="0">
              <a:ln w="17780" cmpd="sng">
                <a:solidFill>
                  <a:schemeClr val="tx1"/>
                </a:solidFill>
                <a:prstDash val="solid"/>
                <a:miter lim="800000"/>
              </a:ln>
              <a:effectLst>
                <a:outerShdw blurRad="50800" algn="tl" rotWithShape="0">
                  <a:srgbClr val="000000"/>
                </a:outerShdw>
              </a:effectLst>
            </a:endParaRPr>
          </a:p>
          <a:p>
            <a:endParaRPr lang="en-US" dirty="0" smtClean="0"/>
          </a:p>
          <a:p>
            <a:endParaRPr lang="en-US" dirty="0"/>
          </a:p>
        </p:txBody>
      </p:sp>
      <p:sp>
        <p:nvSpPr>
          <p:cNvPr id="4" name="Rectangle 3"/>
          <p:cNvSpPr/>
          <p:nvPr/>
        </p:nvSpPr>
        <p:spPr>
          <a:xfrm>
            <a:off x="0" y="0"/>
            <a:ext cx="152400" cy="68580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991600" y="0"/>
            <a:ext cx="152400" cy="68580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0"/>
            <a:ext cx="9144000" cy="1524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6705600"/>
            <a:ext cx="9144000" cy="1524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7"/>
          <p:cNvSpPr>
            <a:spLocks noGrp="1"/>
          </p:cNvSpPr>
          <p:nvPr>
            <p:ph type="title"/>
          </p:nvPr>
        </p:nvSpPr>
        <p:spPr/>
        <p:txBody>
          <a:bodyPr/>
          <a:lstStyle/>
          <a:p>
            <a:r>
              <a:rPr lang="en-US" b="1" u="sng" dirty="0" smtClean="0"/>
              <a:t>CONTENT:</a:t>
            </a:r>
            <a:endParaRPr lang="en-US" b="1" u="sng" dirty="0"/>
          </a:p>
        </p:txBody>
      </p:sp>
      <p:pic>
        <p:nvPicPr>
          <p:cNvPr id="11" name="Picture 10" descr="4f148806959040c42b24fd07ff1196e0.jpg"/>
          <p:cNvPicPr>
            <a:picLocks noChangeAspect="1"/>
          </p:cNvPicPr>
          <p:nvPr/>
        </p:nvPicPr>
        <p:blipFill>
          <a:blip r:embed="rId2"/>
          <a:stretch>
            <a:fillRect/>
          </a:stretch>
        </p:blipFill>
        <p:spPr>
          <a:xfrm>
            <a:off x="4648200" y="3048000"/>
            <a:ext cx="4191000" cy="3468858"/>
          </a:xfrm>
          <a:prstGeom prst="rect">
            <a:avLst/>
          </a:prstGeom>
        </p:spPr>
      </p:pic>
      <p:sp>
        <p:nvSpPr>
          <p:cNvPr id="13" name="Rectangle 12"/>
          <p:cNvSpPr/>
          <p:nvPr/>
        </p:nvSpPr>
        <p:spPr>
          <a:xfrm rot="10955437" flipV="1">
            <a:off x="903595" y="3624409"/>
            <a:ext cx="380612" cy="400110"/>
          </a:xfrm>
          <a:prstGeom prst="rect">
            <a:avLst/>
          </a:prstGeom>
          <a:noFill/>
        </p:spPr>
        <p:txBody>
          <a:bodyPr wrap="squar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2000" b="1" dirty="0">
                <a:ln w="50800"/>
              </a:rPr>
              <a:t>2</a:t>
            </a:r>
            <a:endParaRPr lang="en-US" sz="2000" b="1" cap="none" spc="0" dirty="0">
              <a:ln w="50800"/>
              <a:effectLst/>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lide(fromBottom)">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lide(fromBottom)">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slide(fromBottom)">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696200" cy="1389888"/>
          </a:xfrm>
        </p:spPr>
        <p:txBody>
          <a:bodyPr>
            <a:normAutofit fontScale="90000"/>
          </a:bodyPr>
          <a:lstStyle/>
          <a:p>
            <a:r>
              <a:rPr lang="en-US" b="1" u="sng" dirty="0" smtClean="0"/>
              <a:t>PROBABILITY</a:t>
            </a:r>
            <a:r>
              <a:rPr lang="en-US" dirty="0" smtClean="0"/>
              <a:t/>
            </a:r>
            <a:br>
              <a:rPr lang="en-US" dirty="0" smtClean="0"/>
            </a:br>
            <a:endParaRPr lang="en-US" dirty="0"/>
          </a:p>
        </p:txBody>
      </p:sp>
      <p:sp>
        <p:nvSpPr>
          <p:cNvPr id="3" name="Content Placeholder 2"/>
          <p:cNvSpPr>
            <a:spLocks noGrp="1"/>
          </p:cNvSpPr>
          <p:nvPr>
            <p:ph idx="1"/>
          </p:nvPr>
        </p:nvSpPr>
        <p:spPr>
          <a:xfrm>
            <a:off x="457200" y="1371600"/>
            <a:ext cx="8229600" cy="4343400"/>
          </a:xfrm>
        </p:spPr>
        <p:txBody>
          <a:bodyPr>
            <a:normAutofit/>
          </a:bodyPr>
          <a:lstStyle/>
          <a:p>
            <a:r>
              <a:rPr lang="en-US" sz="3200" b="1" dirty="0" smtClean="0">
                <a:ln>
                  <a:solidFill>
                    <a:srgbClr val="92D050"/>
                  </a:solidFill>
                </a:ln>
                <a:solidFill>
                  <a:srgbClr val="00B050"/>
                </a:solidFill>
              </a:rPr>
              <a:t>Probability</a:t>
            </a:r>
            <a:r>
              <a:rPr lang="en-US" sz="3200" dirty="0" smtClean="0">
                <a:ln>
                  <a:solidFill>
                    <a:srgbClr val="FF0000"/>
                  </a:solidFill>
                </a:ln>
                <a:solidFill>
                  <a:srgbClr val="FF0000"/>
                </a:solidFill>
              </a:rPr>
              <a:t>  is  the  measure  of  the likelihood  that  an  event  will occur . Probability  is  quantified  as  a  number between zero  and one  . where, loosely  speaking,  zero indicates impossibility and one  indicates  certainty . The higher the probability of an event, the more likely it is that the event will occur.</a:t>
            </a:r>
            <a:endParaRPr lang="en-US" sz="3200" dirty="0">
              <a:ln>
                <a:solidFill>
                  <a:srgbClr val="FF0000"/>
                </a:solidFill>
              </a:ln>
              <a:solidFill>
                <a:srgbClr val="FF0000"/>
              </a:solidFill>
            </a:endParaRPr>
          </a:p>
        </p:txBody>
      </p:sp>
      <p:sp>
        <p:nvSpPr>
          <p:cNvPr id="8" name="Rectangle 7"/>
          <p:cNvSpPr/>
          <p:nvPr/>
        </p:nvSpPr>
        <p:spPr>
          <a:xfrm>
            <a:off x="0" y="0"/>
            <a:ext cx="152400" cy="68580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8991600" y="0"/>
            <a:ext cx="152400" cy="68580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0" y="0"/>
            <a:ext cx="9144000" cy="1524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6705600"/>
            <a:ext cx="9144000" cy="1524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images (1).jpg"/>
          <p:cNvPicPr>
            <a:picLocks noChangeAspect="1"/>
          </p:cNvPicPr>
          <p:nvPr/>
        </p:nvPicPr>
        <p:blipFill>
          <a:blip r:embed="rId2"/>
          <a:stretch>
            <a:fillRect/>
          </a:stretch>
        </p:blipFill>
        <p:spPr>
          <a:xfrm>
            <a:off x="6477000" y="4843882"/>
            <a:ext cx="2209800" cy="1785518"/>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704088"/>
            <a:ext cx="8382000" cy="1143000"/>
          </a:xfrm>
        </p:spPr>
        <p:txBody>
          <a:bodyPr/>
          <a:lstStyle/>
          <a:p>
            <a:r>
              <a:rPr lang="en-US" b="1" u="sng" dirty="0" smtClean="0"/>
              <a:t>EXAMPLE:  TOSSING A  COIN</a:t>
            </a:r>
            <a:endParaRPr lang="en-US" b="1" u="sng" dirty="0"/>
          </a:p>
        </p:txBody>
      </p:sp>
      <p:sp>
        <p:nvSpPr>
          <p:cNvPr id="4" name="Rectangle 3"/>
          <p:cNvSpPr/>
          <p:nvPr/>
        </p:nvSpPr>
        <p:spPr>
          <a:xfrm>
            <a:off x="0" y="0"/>
            <a:ext cx="152400" cy="68580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991600" y="0"/>
            <a:ext cx="152400" cy="68580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0"/>
            <a:ext cx="9144000" cy="1524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6705600"/>
            <a:ext cx="9144000" cy="1524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maxresdefault.jpg"/>
          <p:cNvPicPr>
            <a:picLocks noChangeAspect="1"/>
          </p:cNvPicPr>
          <p:nvPr/>
        </p:nvPicPr>
        <p:blipFill>
          <a:blip r:embed="rId2"/>
          <a:stretch>
            <a:fillRect/>
          </a:stretch>
        </p:blipFill>
        <p:spPr>
          <a:xfrm>
            <a:off x="990600" y="1981200"/>
            <a:ext cx="7467600" cy="4200525"/>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8"/>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52400" cy="68580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991600" y="0"/>
            <a:ext cx="152400" cy="68580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0"/>
            <a:ext cx="9144000" cy="1524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6705600"/>
            <a:ext cx="9144000" cy="1524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download.png"/>
          <p:cNvPicPr>
            <a:picLocks noChangeAspect="1"/>
          </p:cNvPicPr>
          <p:nvPr/>
        </p:nvPicPr>
        <p:blipFill>
          <a:blip r:embed="rId2"/>
          <a:stretch>
            <a:fillRect/>
          </a:stretch>
        </p:blipFill>
        <p:spPr>
          <a:xfrm>
            <a:off x="609600" y="838200"/>
            <a:ext cx="7427686" cy="5257800"/>
          </a:xfrm>
          <a:prstGeom prst="rect">
            <a:avLst/>
          </a:prstGeom>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7696200" cy="1066800"/>
          </a:xfrm>
        </p:spPr>
        <p:txBody>
          <a:bodyPr/>
          <a:lstStyle/>
          <a:p>
            <a:r>
              <a:rPr lang="en-US" b="1" u="sng" dirty="0" smtClean="0"/>
              <a:t>CARDS:</a:t>
            </a:r>
            <a:endParaRPr lang="en-US" b="1" u="sng" dirty="0"/>
          </a:p>
        </p:txBody>
      </p:sp>
      <p:sp>
        <p:nvSpPr>
          <p:cNvPr id="4" name="Rectangle 3"/>
          <p:cNvSpPr/>
          <p:nvPr/>
        </p:nvSpPr>
        <p:spPr>
          <a:xfrm>
            <a:off x="0" y="0"/>
            <a:ext cx="152400" cy="68580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991600" y="0"/>
            <a:ext cx="152400" cy="68580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0"/>
            <a:ext cx="9144000" cy="1524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6705600"/>
            <a:ext cx="9144000" cy="1524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hqdefault.jpg"/>
          <p:cNvPicPr>
            <a:picLocks noChangeAspect="1"/>
          </p:cNvPicPr>
          <p:nvPr/>
        </p:nvPicPr>
        <p:blipFill>
          <a:blip r:embed="rId2"/>
          <a:stretch>
            <a:fillRect/>
          </a:stretch>
        </p:blipFill>
        <p:spPr>
          <a:xfrm>
            <a:off x="838200" y="1485900"/>
            <a:ext cx="7162800" cy="4991100"/>
          </a:xfrm>
          <a:prstGeom prst="rect">
            <a:avLst/>
          </a:prstGeom>
        </p:spPr>
      </p:pic>
    </p:spTree>
  </p:cSld>
  <p:clrMapOvr>
    <a:masterClrMapping/>
  </p:clrMapOvr>
  <p:transition>
    <p:wheel spokes="2"/>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141</TotalTime>
  <Words>153</Words>
  <Application>Microsoft Office PowerPoint</Application>
  <PresentationFormat>On-screen Show (4:3)</PresentationFormat>
  <Paragraphs>42</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Flow</vt:lpstr>
      <vt:lpstr>P.Julia Mary </vt:lpstr>
      <vt:lpstr>Slide 2</vt:lpstr>
      <vt:lpstr>HISTORY  OF  STATISTICS</vt:lpstr>
      <vt:lpstr>a   fact   or   piece   of   data   obtained   from   a   study   of  a   large   quantity   of   numerical   data   IS    CALLED  STATISTICS . Branch of mathematics concerned with collection, classification, analysis, and interpretation of numerical facts, for drawing inferences on the basis of their quantifiable likelihood (probability).          Statistics   can   interpret   aggregates   of   data   too   large   to   be intelligible   by   ordinary  observation   because   such   data   (unlike individual quantities)   tend to behave in regular, predictable manner </vt:lpstr>
      <vt:lpstr>CONTENT:</vt:lpstr>
      <vt:lpstr>PROBABILITY </vt:lpstr>
      <vt:lpstr>EXAMPLE:  TOSSING A  COIN</vt:lpstr>
      <vt:lpstr>Slide 8</vt:lpstr>
      <vt:lpstr>CARDS:</vt:lpstr>
      <vt:lpstr>RANDOM  VARIABLES  AND  DISTRIBUTION  FUNCTIONS </vt:lpstr>
      <vt:lpstr>Slide 11</vt:lpstr>
      <vt:lpstr>CORRELATION </vt:lpstr>
      <vt:lpstr>Slide 13</vt:lpstr>
      <vt:lpstr>X   DISTRIBUTION  </vt:lpstr>
      <vt:lpstr>t , f and z DISTRIBUTION </vt:lpstr>
      <vt:lpstr>TEST  OF  HYPOTHESIS </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home</dc:creator>
  <cp:lastModifiedBy>MathsDept</cp:lastModifiedBy>
  <cp:revision>24</cp:revision>
  <dcterms:created xsi:type="dcterms:W3CDTF">2018-06-26T14:48:21Z</dcterms:created>
  <dcterms:modified xsi:type="dcterms:W3CDTF">2018-07-04T06:19:43Z</dcterms:modified>
</cp:coreProperties>
</file>